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0" r:id="rId5"/>
    <p:sldId id="262" r:id="rId6"/>
    <p:sldId id="261" r:id="rId7"/>
    <p:sldId id="288" r:id="rId8"/>
    <p:sldId id="291" r:id="rId9"/>
    <p:sldId id="289" r:id="rId10"/>
    <p:sldId id="264" r:id="rId11"/>
    <p:sldId id="287" r:id="rId12"/>
    <p:sldId id="267" r:id="rId13"/>
    <p:sldId id="265" r:id="rId14"/>
    <p:sldId id="273" r:id="rId15"/>
    <p:sldId id="266" r:id="rId16"/>
    <p:sldId id="285" r:id="rId17"/>
    <p:sldId id="304" r:id="rId18"/>
    <p:sldId id="286" r:id="rId19"/>
    <p:sldId id="278" r:id="rId20"/>
    <p:sldId id="284" r:id="rId21"/>
    <p:sldId id="293" r:id="rId22"/>
    <p:sldId id="294" r:id="rId23"/>
    <p:sldId id="296" r:id="rId24"/>
    <p:sldId id="295" r:id="rId25"/>
    <p:sldId id="297" r:id="rId26"/>
    <p:sldId id="300" r:id="rId27"/>
    <p:sldId id="301" r:id="rId28"/>
    <p:sldId id="302" r:id="rId29"/>
    <p:sldId id="303" r:id="rId30"/>
    <p:sldId id="268" r:id="rId31"/>
    <p:sldId id="274" r:id="rId32"/>
    <p:sldId id="276" r:id="rId33"/>
    <p:sldId id="279" r:id="rId34"/>
    <p:sldId id="281" r:id="rId35"/>
    <p:sldId id="283" r:id="rId36"/>
    <p:sldId id="282" r:id="rId37"/>
    <p:sldId id="280" r:id="rId38"/>
    <p:sldId id="272" r:id="rId3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7" autoAdjust="0"/>
    <p:restoredTop sz="94660"/>
  </p:normalViewPr>
  <p:slideViewPr>
    <p:cSldViewPr>
      <p:cViewPr varScale="1">
        <p:scale>
          <a:sx n="88" d="100"/>
          <a:sy n="88" d="100"/>
        </p:scale>
        <p:origin x="-147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A4884CBC-BA55-42A7-871C-6EFAB74C8A75}" type="datetimeFigureOut">
              <a:rPr lang="fr-FR" smtClean="0"/>
              <a:t>16/01/2017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122581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884CBC-BA55-42A7-871C-6EFAB74C8A75}" type="datetimeFigureOut">
              <a:rPr lang="fr-FR" smtClean="0"/>
              <a:t>16/01/2017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621360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884CBC-BA55-42A7-871C-6EFAB74C8A75}" type="datetimeFigureOut">
              <a:rPr lang="fr-FR" smtClean="0"/>
              <a:t>16/01/2017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159202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884CBC-BA55-42A7-871C-6EFAB74C8A75}" type="datetimeFigureOut">
              <a:rPr lang="fr-FR" smtClean="0"/>
              <a:t>16/01/2017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377032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4884CBC-BA55-42A7-871C-6EFAB74C8A75}" type="datetimeFigureOut">
              <a:rPr lang="fr-FR" smtClean="0"/>
              <a:t>16/01/2017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11127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4884CBC-BA55-42A7-871C-6EFAB74C8A75}" type="datetimeFigureOut">
              <a:rPr lang="fr-FR" smtClean="0"/>
              <a:t>16/01/2017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3603954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4884CBC-BA55-42A7-871C-6EFAB74C8A75}" type="datetimeFigureOut">
              <a:rPr lang="fr-FR" smtClean="0"/>
              <a:t>16/01/2017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101163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4884CBC-BA55-42A7-871C-6EFAB74C8A75}" type="datetimeFigureOut">
              <a:rPr lang="fr-FR" smtClean="0"/>
              <a:t>16/01/2017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89965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4884CBC-BA55-42A7-871C-6EFAB74C8A75}" type="datetimeFigureOut">
              <a:rPr lang="fr-FR" smtClean="0"/>
              <a:t>16/01/2017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269426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4884CBC-BA55-42A7-871C-6EFAB74C8A75}" type="datetimeFigureOut">
              <a:rPr lang="fr-FR" smtClean="0"/>
              <a:t>16/01/2017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378589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4884CBC-BA55-42A7-871C-6EFAB74C8A75}" type="datetimeFigureOut">
              <a:rPr lang="fr-FR" smtClean="0"/>
              <a:t>16/01/2017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E24559-9144-4695-9716-75E6328525E0}" type="slidenum">
              <a:rPr lang="fr-FR" smtClean="0"/>
              <a:t>‹N°›</a:t>
            </a:fld>
            <a:endParaRPr lang="fr-FR"/>
          </a:p>
        </p:txBody>
      </p:sp>
    </p:spTree>
    <p:extLst>
      <p:ext uri="{BB962C8B-B14F-4D97-AF65-F5344CB8AC3E}">
        <p14:creationId xmlns:p14="http://schemas.microsoft.com/office/powerpoint/2010/main" val="4120975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84CBC-BA55-42A7-871C-6EFAB74C8A75}" type="datetimeFigureOut">
              <a:rPr lang="fr-FR" smtClean="0"/>
              <a:t>16/01/2017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24559-9144-4695-9716-75E6328525E0}" type="slidenum">
              <a:rPr lang="fr-FR" smtClean="0"/>
              <a:t>‹N°›</a:t>
            </a:fld>
            <a:endParaRPr lang="fr-FR"/>
          </a:p>
        </p:txBody>
      </p:sp>
    </p:spTree>
    <p:extLst>
      <p:ext uri="{BB962C8B-B14F-4D97-AF65-F5344CB8AC3E}">
        <p14:creationId xmlns:p14="http://schemas.microsoft.com/office/powerpoint/2010/main" val="3485548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r.wikipedia.org/wiki/P%C3%A9dagogie_de_projet" TargetMode="External"/><Relationship Id="rId2" Type="http://schemas.openxmlformats.org/officeDocument/2006/relationships/hyperlink" Target="https://fr.wikipedia.org/wiki/P%C3%A9dagogie_active"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Pédagogies innovantes</a:t>
            </a:r>
            <a:endParaRPr lang="fr-FR" dirty="0"/>
          </a:p>
        </p:txBody>
      </p:sp>
      <p:sp>
        <p:nvSpPr>
          <p:cNvPr id="3" name="Sous-titre 2"/>
          <p:cNvSpPr>
            <a:spLocks noGrp="1"/>
          </p:cNvSpPr>
          <p:nvPr>
            <p:ph type="subTitle" idx="1"/>
          </p:nvPr>
        </p:nvSpPr>
        <p:spPr/>
        <p:txBody>
          <a:bodyPr/>
          <a:lstStyle/>
          <a:p>
            <a:r>
              <a:rPr lang="fr-FR" dirty="0" smtClean="0"/>
              <a:t>Lundi  17 janvier 2017</a:t>
            </a:r>
          </a:p>
          <a:p>
            <a:r>
              <a:rPr lang="fr-FR" dirty="0" smtClean="0"/>
              <a:t>Lundi 15 mai 2017</a:t>
            </a:r>
          </a:p>
          <a:p>
            <a:r>
              <a:rPr lang="fr-FR" dirty="0" smtClean="0"/>
              <a:t>17 h – 18 h  30</a:t>
            </a:r>
            <a:endParaRPr lang="fr-FR" dirty="0"/>
          </a:p>
        </p:txBody>
      </p:sp>
    </p:spTree>
    <p:extLst>
      <p:ext uri="{BB962C8B-B14F-4D97-AF65-F5344CB8AC3E}">
        <p14:creationId xmlns:p14="http://schemas.microsoft.com/office/powerpoint/2010/main" val="133765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Quelques références théoriques, quelques modèles….</a:t>
            </a:r>
            <a:endParaRPr lang="fr-FR" dirty="0"/>
          </a:p>
        </p:txBody>
      </p:sp>
      <p:sp>
        <p:nvSpPr>
          <p:cNvPr id="3" name="Espace réservé du contenu 2"/>
          <p:cNvSpPr>
            <a:spLocks noGrp="1"/>
          </p:cNvSpPr>
          <p:nvPr>
            <p:ph idx="1"/>
          </p:nvPr>
        </p:nvSpPr>
        <p:spPr/>
        <p:txBody>
          <a:bodyPr>
            <a:normAutofit fontScale="92500"/>
          </a:bodyPr>
          <a:lstStyle/>
          <a:p>
            <a:pPr marL="0" indent="0">
              <a:buNone/>
            </a:pPr>
            <a:endParaRPr lang="fr-FR" dirty="0" smtClean="0"/>
          </a:p>
          <a:p>
            <a:pPr marL="0" indent="0">
              <a:buNone/>
            </a:pPr>
            <a:r>
              <a:rPr lang="fr-FR" dirty="0" smtClean="0"/>
              <a:t>L’idée est de ne pas chercher à mettre un seul modèle en place dans sa classe mais de diversifier les entrées et les outils</a:t>
            </a:r>
            <a:r>
              <a:rPr lang="fr-FR" dirty="0" smtClean="0"/>
              <a:t>.</a:t>
            </a:r>
          </a:p>
          <a:p>
            <a:pPr marL="0" indent="0">
              <a:buNone/>
            </a:pPr>
            <a:r>
              <a:rPr lang="fr-FR" dirty="0" smtClean="0"/>
              <a:t>On entend parler de pédagogie Freinet, Montessori : un matériel spécifique, besoin de formation.</a:t>
            </a:r>
          </a:p>
          <a:p>
            <a:pPr marL="0" indent="0">
              <a:buNone/>
            </a:pPr>
            <a:r>
              <a:rPr lang="fr-FR" dirty="0" smtClean="0"/>
              <a:t>Il y a la pédagogie inversée :cycle 3, collège</a:t>
            </a:r>
          </a:p>
          <a:p>
            <a:pPr marL="0" indent="0">
              <a:buNone/>
            </a:pPr>
            <a:r>
              <a:rPr lang="fr-FR" dirty="0" smtClean="0"/>
              <a:t>La pédagogie explicite : une démarche particulière…</a:t>
            </a:r>
            <a:endParaRPr lang="fr-FR" dirty="0" smtClean="0"/>
          </a:p>
          <a:p>
            <a:pPr marL="0" indent="0">
              <a:buNone/>
            </a:pPr>
            <a:endParaRPr lang="fr-FR" b="1" dirty="0"/>
          </a:p>
        </p:txBody>
      </p:sp>
    </p:spTree>
    <p:extLst>
      <p:ext uri="{BB962C8B-B14F-4D97-AF65-F5344CB8AC3E}">
        <p14:creationId xmlns:p14="http://schemas.microsoft.com/office/powerpoint/2010/main" val="2331183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D</a:t>
            </a:r>
            <a:r>
              <a:rPr lang="fr-FR" dirty="0" smtClean="0"/>
              <a:t>es axes possibles</a:t>
            </a:r>
            <a:endParaRPr lang="fr-FR" dirty="0"/>
          </a:p>
        </p:txBody>
      </p:sp>
      <p:sp>
        <p:nvSpPr>
          <p:cNvPr id="5" name="Espace réservé du contenu 4"/>
          <p:cNvSpPr>
            <a:spLocks noGrp="1"/>
          </p:cNvSpPr>
          <p:nvPr>
            <p:ph idx="1"/>
          </p:nvPr>
        </p:nvSpPr>
        <p:spPr/>
        <p:txBody>
          <a:bodyPr>
            <a:normAutofit fontScale="92500" lnSpcReduction="10000"/>
          </a:bodyPr>
          <a:lstStyle/>
          <a:p>
            <a:pPr>
              <a:buFontTx/>
              <a:buChar char="-"/>
            </a:pPr>
            <a:r>
              <a:rPr lang="fr-FR" dirty="0" smtClean="0"/>
              <a:t>Le développement de l’autonomie,</a:t>
            </a:r>
          </a:p>
          <a:p>
            <a:pPr>
              <a:buFontTx/>
              <a:buChar char="-"/>
            </a:pPr>
            <a:r>
              <a:rPr lang="fr-FR" dirty="0" smtClean="0"/>
              <a:t>Le tutorat,</a:t>
            </a:r>
          </a:p>
          <a:p>
            <a:pPr>
              <a:buFontTx/>
              <a:buChar char="-"/>
            </a:pPr>
            <a:r>
              <a:rPr lang="fr-FR" dirty="0" smtClean="0"/>
              <a:t>L’utilisation des outils numériques,</a:t>
            </a:r>
          </a:p>
          <a:p>
            <a:pPr>
              <a:buFontTx/>
              <a:buChar char="-"/>
            </a:pPr>
            <a:r>
              <a:rPr lang="fr-FR" dirty="0" smtClean="0"/>
              <a:t>Une nouvelle répartition des élèves : par groupes de besoin, par activités…</a:t>
            </a:r>
          </a:p>
          <a:p>
            <a:pPr>
              <a:buFontTx/>
              <a:buChar char="-"/>
            </a:pPr>
            <a:r>
              <a:rPr lang="fr-FR" dirty="0" smtClean="0"/>
              <a:t>La place des parents 	dans l’école,</a:t>
            </a:r>
          </a:p>
          <a:p>
            <a:pPr>
              <a:buFontTx/>
              <a:buChar char="-"/>
            </a:pPr>
            <a:r>
              <a:rPr lang="fr-FR" dirty="0" smtClean="0"/>
              <a:t>L’évaluation,</a:t>
            </a:r>
          </a:p>
          <a:p>
            <a:pPr>
              <a:buFontTx/>
              <a:buChar char="-"/>
            </a:pPr>
            <a:r>
              <a:rPr lang="fr-FR" dirty="0" smtClean="0"/>
              <a:t>La mis en place de projets donnant du sens,</a:t>
            </a:r>
          </a:p>
          <a:p>
            <a:pPr>
              <a:buFontTx/>
              <a:buChar char="-"/>
            </a:pPr>
            <a:r>
              <a:rPr lang="fr-FR" dirty="0" smtClean="0"/>
              <a:t>La place du jeu à l’école, ….</a:t>
            </a:r>
          </a:p>
        </p:txBody>
      </p:sp>
    </p:spTree>
    <p:extLst>
      <p:ext uri="{BB962C8B-B14F-4D97-AF65-F5344CB8AC3E}">
        <p14:creationId xmlns:p14="http://schemas.microsoft.com/office/powerpoint/2010/main" val="2416150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Une piste de réflexion : la pédagogie coopérative </a:t>
            </a:r>
            <a:br>
              <a:rPr lang="fr-FR" b="1" dirty="0" smtClean="0"/>
            </a:br>
            <a:endParaRPr lang="fr-FR" dirty="0"/>
          </a:p>
        </p:txBody>
      </p:sp>
      <p:sp>
        <p:nvSpPr>
          <p:cNvPr id="3" name="Espace réservé du contenu 2"/>
          <p:cNvSpPr>
            <a:spLocks noGrp="1"/>
          </p:cNvSpPr>
          <p:nvPr>
            <p:ph idx="1"/>
          </p:nvPr>
        </p:nvSpPr>
        <p:spPr/>
        <p:txBody>
          <a:bodyPr>
            <a:normAutofit lnSpcReduction="10000"/>
          </a:bodyPr>
          <a:lstStyle/>
          <a:p>
            <a:pPr marL="0" indent="0">
              <a:buNone/>
            </a:pPr>
            <a:r>
              <a:rPr lang="fr-FR" dirty="0" smtClean="0"/>
              <a:t>La pédagogie coopérative est une approche pédagogique complexe qui forme l'apprenant à coopérer pour apprendre. L'approche se base sur des valeurs comme le partage, le respect, l'encouragement, etc. Elle propose un grand nombre d'outils.</a:t>
            </a:r>
          </a:p>
          <a:p>
            <a:pPr marL="0" indent="0">
              <a:buNone/>
            </a:pPr>
            <a:r>
              <a:rPr lang="fr-FR" dirty="0" err="1" smtClean="0"/>
              <a:t>Cf</a:t>
            </a:r>
            <a:r>
              <a:rPr lang="fr-FR" dirty="0" smtClean="0"/>
              <a:t> Apprendre avec les pédagogies coopératives –</a:t>
            </a:r>
          </a:p>
          <a:p>
            <a:pPr marL="0" indent="0">
              <a:buNone/>
            </a:pPr>
            <a:r>
              <a:rPr lang="fr-FR" dirty="0" smtClean="0"/>
              <a:t>Sylvain </a:t>
            </a:r>
            <a:r>
              <a:rPr lang="fr-FR" dirty="0" err="1" smtClean="0"/>
              <a:t>Connac</a:t>
            </a:r>
            <a:endParaRPr lang="fr-FR" dirty="0" smtClean="0"/>
          </a:p>
          <a:p>
            <a:pPr marL="0" indent="0">
              <a:buNone/>
            </a:pPr>
            <a:r>
              <a:rPr lang="fr-FR" dirty="0" smtClean="0"/>
              <a:t>Démarches et outils pour l’école – ESF Editeur</a:t>
            </a:r>
          </a:p>
          <a:p>
            <a:pPr marL="0" indent="0">
              <a:buNone/>
            </a:pPr>
            <a:endParaRPr lang="fr-FR" dirty="0"/>
          </a:p>
        </p:txBody>
      </p:sp>
    </p:spTree>
    <p:extLst>
      <p:ext uri="{BB962C8B-B14F-4D97-AF65-F5344CB8AC3E}">
        <p14:creationId xmlns:p14="http://schemas.microsoft.com/office/powerpoint/2010/main" val="405454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925513" y="333375"/>
            <a:ext cx="8218487" cy="5792788"/>
          </a:xfrm>
        </p:spPr>
        <p:txBody>
          <a:bodyPr>
            <a:normAutofit fontScale="85000" lnSpcReduction="20000"/>
          </a:bodyPr>
          <a:lstStyle/>
          <a:p>
            <a:pPr marL="0" indent="0">
              <a:buNone/>
            </a:pPr>
            <a:r>
              <a:rPr lang="fr-FR" dirty="0" smtClean="0"/>
              <a:t>La </a:t>
            </a:r>
            <a:r>
              <a:rPr lang="fr-FR" b="1" dirty="0" smtClean="0"/>
              <a:t>pédagogie coopérative</a:t>
            </a:r>
            <a:r>
              <a:rPr lang="fr-FR" dirty="0" smtClean="0"/>
              <a:t> place l'élève en tant qu'</a:t>
            </a:r>
            <a:r>
              <a:rPr lang="fr-FR" dirty="0" smtClean="0">
                <a:hlinkClick r:id="rId2" tooltip="Pédagogie active"/>
              </a:rPr>
              <a:t>acteur de ses apprentissages</a:t>
            </a:r>
            <a:r>
              <a:rPr lang="fr-FR" dirty="0" smtClean="0"/>
              <a:t>, capable de participer à l'élaboration de ses compétences en coopération avec l'enseignant et ses pairs. </a:t>
            </a:r>
          </a:p>
          <a:p>
            <a:pPr marL="0" indent="0">
              <a:buNone/>
            </a:pPr>
            <a:r>
              <a:rPr lang="fr-FR" dirty="0" smtClean="0"/>
              <a:t>L'acquisition des connaissances résulte alors d'une « collaboration du maître et des élèves, et des élèves entre eux, au sein d'équipes de travail ».</a:t>
            </a:r>
          </a:p>
          <a:p>
            <a:pPr marL="0" indent="0">
              <a:buNone/>
            </a:pPr>
            <a:r>
              <a:rPr lang="fr-FR" dirty="0" smtClean="0"/>
              <a:t> Il s'agit de mettre l'élève en situation vraie d'action, une situation où il peut exercer ses capacités, où avec le groupe il construit des réponses adaptées aux questions soulevées par la mise en œuvre de </a:t>
            </a:r>
            <a:r>
              <a:rPr lang="fr-FR" dirty="0" smtClean="0">
                <a:hlinkClick r:id="rId3" tooltip="Pédagogie de projet"/>
              </a:rPr>
              <a:t>projets</a:t>
            </a:r>
            <a:r>
              <a:rPr lang="fr-FR" dirty="0" smtClean="0"/>
              <a:t> individuels ou collectifs. </a:t>
            </a:r>
          </a:p>
          <a:p>
            <a:pPr marL="0" indent="0">
              <a:buNone/>
            </a:pPr>
            <a:r>
              <a:rPr lang="fr-FR" dirty="0" smtClean="0"/>
              <a:t>C'est en terme de contrat (avec l'enseignant, les autres et soi-même), que la démarche coopérative trouve son sens plein et entier.</a:t>
            </a:r>
            <a:endParaRPr lang="fr-FR" dirty="0"/>
          </a:p>
        </p:txBody>
      </p:sp>
    </p:spTree>
    <p:extLst>
      <p:ext uri="{BB962C8B-B14F-4D97-AF65-F5344CB8AC3E}">
        <p14:creationId xmlns:p14="http://schemas.microsoft.com/office/powerpoint/2010/main" val="2851977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pédagogie coopérative</a:t>
            </a:r>
            <a:endParaRPr lang="fr-FR" dirty="0"/>
          </a:p>
        </p:txBody>
      </p:sp>
      <p:sp>
        <p:nvSpPr>
          <p:cNvPr id="3" name="Espace réservé du contenu 2"/>
          <p:cNvSpPr>
            <a:spLocks noGrp="1"/>
          </p:cNvSpPr>
          <p:nvPr>
            <p:ph idx="1"/>
          </p:nvPr>
        </p:nvSpPr>
        <p:spPr/>
        <p:txBody>
          <a:bodyPr>
            <a:normAutofit fontScale="92500"/>
          </a:bodyPr>
          <a:lstStyle/>
          <a:p>
            <a:pPr marL="0" indent="0">
              <a:buNone/>
            </a:pPr>
            <a:r>
              <a:rPr lang="fr-FR" dirty="0"/>
              <a:t>La pédagogie coopérative change le statut de l'enfant et de </a:t>
            </a:r>
            <a:r>
              <a:rPr lang="fr-FR" dirty="0" smtClean="0"/>
              <a:t>l'adulte. </a:t>
            </a:r>
          </a:p>
          <a:p>
            <a:pPr marL="0" indent="0">
              <a:buNone/>
            </a:pPr>
            <a:r>
              <a:rPr lang="fr-FR" dirty="0" smtClean="0"/>
              <a:t>Pour </a:t>
            </a:r>
            <a:r>
              <a:rPr lang="fr-FR" dirty="0"/>
              <a:t>rendre les élèves responsables et acteurs dans tous les aspects de la vie de </a:t>
            </a:r>
            <a:r>
              <a:rPr lang="fr-FR" dirty="0" smtClean="0"/>
              <a:t>l'école, </a:t>
            </a:r>
            <a:r>
              <a:rPr lang="fr-FR" dirty="0"/>
              <a:t>la classe coopérative s'appuie sur un certain nombre de pratiques pédagogiques et de structures visant à déléguer réellement aux élèves une partie du pouvoir et des responsabilités de l'enseignant.  </a:t>
            </a:r>
          </a:p>
          <a:p>
            <a:pPr marL="0" indent="0">
              <a:buNone/>
            </a:pPr>
            <a:r>
              <a:rPr lang="fr-FR" dirty="0" smtClean="0"/>
              <a:t>  </a:t>
            </a:r>
            <a:endParaRPr lang="fr-FR" dirty="0"/>
          </a:p>
        </p:txBody>
      </p:sp>
    </p:spTree>
    <p:extLst>
      <p:ext uri="{BB962C8B-B14F-4D97-AF65-F5344CB8AC3E}">
        <p14:creationId xmlns:p14="http://schemas.microsoft.com/office/powerpoint/2010/main" val="519761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exemples de dispositifs</a:t>
            </a:r>
            <a:endParaRPr lang="fr-FR" dirty="0"/>
          </a:p>
        </p:txBody>
      </p:sp>
      <p:sp>
        <p:nvSpPr>
          <p:cNvPr id="3" name="Espace réservé du contenu 2"/>
          <p:cNvSpPr>
            <a:spLocks noGrp="1"/>
          </p:cNvSpPr>
          <p:nvPr>
            <p:ph idx="1"/>
          </p:nvPr>
        </p:nvSpPr>
        <p:spPr/>
        <p:txBody>
          <a:bodyPr>
            <a:normAutofit fontScale="77500" lnSpcReduction="20000"/>
          </a:bodyPr>
          <a:lstStyle/>
          <a:p>
            <a:pPr>
              <a:buFontTx/>
              <a:buChar char="-"/>
            </a:pPr>
            <a:r>
              <a:rPr lang="fr-FR" dirty="0" smtClean="0"/>
              <a:t>le </a:t>
            </a:r>
            <a:r>
              <a:rPr lang="fr-FR" dirty="0"/>
              <a:t>conseil de coopérative et son </a:t>
            </a:r>
            <a:r>
              <a:rPr lang="fr-FR" dirty="0" smtClean="0"/>
              <a:t>bureau, les messages clairs  </a:t>
            </a:r>
          </a:p>
          <a:p>
            <a:pPr>
              <a:buFontTx/>
              <a:buChar char="-"/>
            </a:pPr>
            <a:r>
              <a:rPr lang="fr-FR" dirty="0" smtClean="0"/>
              <a:t>Les </a:t>
            </a:r>
            <a:r>
              <a:rPr lang="fr-FR" dirty="0"/>
              <a:t>contrats et plans de travail  </a:t>
            </a:r>
            <a:endParaRPr lang="fr-FR" dirty="0" smtClean="0"/>
          </a:p>
          <a:p>
            <a:pPr>
              <a:buFontTx/>
              <a:buChar char="-"/>
            </a:pPr>
            <a:r>
              <a:rPr lang="fr-FR" dirty="0" smtClean="0"/>
              <a:t>les </a:t>
            </a:r>
            <a:r>
              <a:rPr lang="fr-FR" dirty="0"/>
              <a:t>fichiers de travail autonome </a:t>
            </a:r>
            <a:endParaRPr lang="fr-FR" dirty="0" smtClean="0"/>
          </a:p>
          <a:p>
            <a:pPr>
              <a:buFontTx/>
              <a:buChar char="-"/>
            </a:pPr>
            <a:r>
              <a:rPr lang="fr-FR" dirty="0" smtClean="0"/>
              <a:t>la </a:t>
            </a:r>
            <a:r>
              <a:rPr lang="fr-FR" dirty="0"/>
              <a:t>correspondance scolaire  </a:t>
            </a:r>
          </a:p>
          <a:p>
            <a:pPr>
              <a:buFontTx/>
              <a:buChar char="-"/>
            </a:pPr>
            <a:r>
              <a:rPr lang="fr-FR" dirty="0" smtClean="0"/>
              <a:t>le </a:t>
            </a:r>
            <a:r>
              <a:rPr lang="fr-FR" dirty="0"/>
              <a:t>journal de classe ou d'école  </a:t>
            </a:r>
            <a:endParaRPr lang="fr-FR" dirty="0" smtClean="0"/>
          </a:p>
          <a:p>
            <a:pPr>
              <a:buFontTx/>
              <a:buChar char="-"/>
            </a:pPr>
            <a:r>
              <a:rPr lang="fr-FR" dirty="0" smtClean="0"/>
              <a:t>les </a:t>
            </a:r>
            <a:r>
              <a:rPr lang="fr-FR" dirty="0"/>
              <a:t>règles de vie de la classe  </a:t>
            </a:r>
            <a:endParaRPr lang="fr-FR" dirty="0" smtClean="0"/>
          </a:p>
          <a:p>
            <a:pPr>
              <a:buFontTx/>
              <a:buChar char="-"/>
            </a:pPr>
            <a:r>
              <a:rPr lang="fr-FR" dirty="0" smtClean="0"/>
              <a:t>la </a:t>
            </a:r>
            <a:r>
              <a:rPr lang="fr-FR" dirty="0"/>
              <a:t>gestion des moyens financiers  </a:t>
            </a:r>
            <a:endParaRPr lang="fr-FR" dirty="0" smtClean="0"/>
          </a:p>
          <a:p>
            <a:pPr>
              <a:buFontTx/>
              <a:buChar char="-"/>
            </a:pPr>
            <a:r>
              <a:rPr lang="fr-FR" dirty="0" smtClean="0"/>
              <a:t>le </a:t>
            </a:r>
            <a:r>
              <a:rPr lang="fr-FR" dirty="0"/>
              <a:t>tutorat et l'entraide </a:t>
            </a:r>
            <a:endParaRPr lang="fr-FR" dirty="0" smtClean="0"/>
          </a:p>
          <a:p>
            <a:pPr>
              <a:buFontTx/>
              <a:buChar char="-"/>
            </a:pPr>
            <a:r>
              <a:rPr lang="fr-FR" dirty="0" smtClean="0"/>
              <a:t>le </a:t>
            </a:r>
            <a:r>
              <a:rPr lang="fr-FR" dirty="0"/>
              <a:t>travail de groupe  </a:t>
            </a:r>
            <a:endParaRPr lang="fr-FR" dirty="0" smtClean="0"/>
          </a:p>
          <a:p>
            <a:pPr>
              <a:buFontTx/>
              <a:buChar char="-"/>
            </a:pPr>
            <a:r>
              <a:rPr lang="fr-FR" dirty="0" smtClean="0"/>
              <a:t>l'évaluation </a:t>
            </a:r>
            <a:r>
              <a:rPr lang="fr-FR" dirty="0"/>
              <a:t>formatrice, la </a:t>
            </a:r>
            <a:r>
              <a:rPr lang="fr-FR" dirty="0" err="1"/>
              <a:t>co</a:t>
            </a:r>
            <a:r>
              <a:rPr lang="fr-FR" dirty="0"/>
              <a:t>-évaluation ou l'auto-évaluation... </a:t>
            </a:r>
          </a:p>
          <a:p>
            <a:pPr marL="0" indent="0">
              <a:buNone/>
            </a:pPr>
            <a:endParaRPr lang="fr-FR" dirty="0"/>
          </a:p>
        </p:txBody>
      </p:sp>
    </p:spTree>
    <p:extLst>
      <p:ext uri="{BB962C8B-B14F-4D97-AF65-F5344CB8AC3E}">
        <p14:creationId xmlns:p14="http://schemas.microsoft.com/office/powerpoint/2010/main" val="390261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contrats et plan de travail</a:t>
            </a:r>
            <a:endParaRPr lang="fr-FR" dirty="0"/>
          </a:p>
        </p:txBody>
      </p:sp>
      <p:sp>
        <p:nvSpPr>
          <p:cNvPr id="3" name="Espace réservé du contenu 2"/>
          <p:cNvSpPr>
            <a:spLocks noGrp="1"/>
          </p:cNvSpPr>
          <p:nvPr>
            <p:ph idx="1"/>
          </p:nvPr>
        </p:nvSpPr>
        <p:spPr/>
        <p:txBody>
          <a:bodyPr>
            <a:normAutofit fontScale="70000" lnSpcReduction="20000"/>
          </a:bodyPr>
          <a:lstStyle/>
          <a:p>
            <a:pPr marL="0" indent="0">
              <a:buNone/>
            </a:pPr>
            <a:r>
              <a:rPr lang="fr-FR" dirty="0"/>
              <a:t>► Un outil / une forme de travail</a:t>
            </a:r>
          </a:p>
          <a:p>
            <a:pPr marL="0" indent="0">
              <a:buNone/>
            </a:pPr>
            <a:r>
              <a:rPr lang="fr-FR" dirty="0"/>
              <a:t>► Il consiste à donner aux élèves </a:t>
            </a:r>
            <a:r>
              <a:rPr lang="fr-FR" b="1" dirty="0"/>
              <a:t>une charge de travail (un contrat) </a:t>
            </a:r>
            <a:r>
              <a:rPr lang="fr-FR" dirty="0"/>
              <a:t>qu’ils auront à </a:t>
            </a:r>
            <a:r>
              <a:rPr lang="fr-FR" dirty="0" smtClean="0"/>
              <a:t>effectuer </a:t>
            </a:r>
            <a:r>
              <a:rPr lang="fr-FR" b="1" dirty="0" smtClean="0"/>
              <a:t>sur </a:t>
            </a:r>
            <a:r>
              <a:rPr lang="fr-FR" b="1" dirty="0"/>
              <a:t>une période définie (deux semaines : 8 séances)</a:t>
            </a:r>
          </a:p>
          <a:p>
            <a:pPr marL="0" indent="0">
              <a:buNone/>
            </a:pPr>
            <a:r>
              <a:rPr lang="fr-FR" dirty="0"/>
              <a:t>► Quel travail ? </a:t>
            </a:r>
            <a:r>
              <a:rPr lang="fr-FR" b="1" dirty="0"/>
              <a:t>Des activités d’entraînement</a:t>
            </a:r>
            <a:r>
              <a:rPr lang="fr-FR" dirty="0"/>
              <a:t>, de consolidation, de réinvestissement : </a:t>
            </a:r>
            <a:r>
              <a:rPr lang="fr-FR" b="1" dirty="0"/>
              <a:t>pas </a:t>
            </a:r>
            <a:r>
              <a:rPr lang="fr-FR" b="1" dirty="0" smtClean="0"/>
              <a:t>de l’occupationnel, </a:t>
            </a:r>
            <a:r>
              <a:rPr lang="fr-FR" b="1" dirty="0"/>
              <a:t>ni des apprentissages nouveaux </a:t>
            </a:r>
            <a:r>
              <a:rPr lang="fr-FR" dirty="0"/>
              <a:t>(voir les exemples d’activités ci-dessous)</a:t>
            </a:r>
          </a:p>
          <a:p>
            <a:pPr marL="0" indent="0">
              <a:buNone/>
            </a:pPr>
            <a:r>
              <a:rPr lang="fr-FR" dirty="0"/>
              <a:t>► Quand ? </a:t>
            </a:r>
            <a:r>
              <a:rPr lang="fr-FR" b="1" dirty="0"/>
              <a:t>Quotidiennement dans un temps prévu à l’emploi du temps </a:t>
            </a:r>
            <a:r>
              <a:rPr lang="fr-FR" dirty="0"/>
              <a:t>(il ne s’agit pas </a:t>
            </a:r>
            <a:r>
              <a:rPr lang="fr-FR" dirty="0" smtClean="0"/>
              <a:t>de délestage</a:t>
            </a:r>
            <a:r>
              <a:rPr lang="fr-FR" dirty="0"/>
              <a:t>, d’occupationnel)</a:t>
            </a:r>
          </a:p>
          <a:p>
            <a:pPr marL="0" indent="0">
              <a:buNone/>
            </a:pPr>
            <a:r>
              <a:rPr lang="fr-FR" dirty="0"/>
              <a:t>► Pendant combien de temps ? </a:t>
            </a:r>
            <a:r>
              <a:rPr lang="fr-FR" b="1" dirty="0"/>
              <a:t>De 30 min à 1h par jour </a:t>
            </a:r>
            <a:r>
              <a:rPr lang="fr-FR" dirty="0"/>
              <a:t>(</a:t>
            </a:r>
            <a:r>
              <a:rPr lang="fr-FR" b="1" dirty="0"/>
              <a:t>après une nécessaire période </a:t>
            </a:r>
            <a:r>
              <a:rPr lang="fr-FR" b="1" dirty="0" smtClean="0"/>
              <a:t>de mise </a:t>
            </a:r>
            <a:r>
              <a:rPr lang="fr-FR" b="1" dirty="0"/>
              <a:t>en route et d’appropriation de l’outil)</a:t>
            </a:r>
          </a:p>
          <a:p>
            <a:pPr marL="0" indent="0">
              <a:buNone/>
            </a:pPr>
            <a:r>
              <a:rPr lang="fr-FR" dirty="0"/>
              <a:t>► Le plan de travail est fondé sur un principe d’</a:t>
            </a:r>
            <a:r>
              <a:rPr lang="fr-FR" b="1" dirty="0"/>
              <a:t>autonomie</a:t>
            </a:r>
            <a:r>
              <a:rPr lang="fr-FR" dirty="0"/>
              <a:t>, d’</a:t>
            </a:r>
            <a:r>
              <a:rPr lang="fr-FR" b="1" dirty="0"/>
              <a:t>autogestion </a:t>
            </a:r>
            <a:r>
              <a:rPr lang="fr-FR" dirty="0"/>
              <a:t>(dans le cadre </a:t>
            </a:r>
            <a:r>
              <a:rPr lang="fr-FR" dirty="0" smtClean="0"/>
              <a:t>du contrat </a:t>
            </a:r>
            <a:r>
              <a:rPr lang="fr-FR" dirty="0"/>
              <a:t>: choix des activités, déplacements, gestion du temps ) et </a:t>
            </a:r>
            <a:r>
              <a:rPr lang="fr-FR" dirty="0" smtClean="0"/>
              <a:t>d’</a:t>
            </a:r>
            <a:r>
              <a:rPr lang="fr-FR" b="1" dirty="0" smtClean="0"/>
              <a:t>autocorrection.</a:t>
            </a:r>
            <a:endParaRPr lang="fr-FR" dirty="0"/>
          </a:p>
        </p:txBody>
      </p:sp>
    </p:spTree>
    <p:extLst>
      <p:ext uri="{BB962C8B-B14F-4D97-AF65-F5344CB8AC3E}">
        <p14:creationId xmlns:p14="http://schemas.microsoft.com/office/powerpoint/2010/main" val="2533204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8640960" cy="5539978"/>
          </a:xfrm>
          <a:prstGeom prst="rect">
            <a:avLst/>
          </a:prstGeom>
        </p:spPr>
        <p:txBody>
          <a:bodyPr wrap="square">
            <a:spAutoFit/>
          </a:bodyPr>
          <a:lstStyle/>
          <a:p>
            <a:r>
              <a:rPr lang="fr-FR" sz="2400" b="1" dirty="0"/>
              <a:t>2) La </a:t>
            </a:r>
            <a:r>
              <a:rPr lang="fr-FR" sz="2400" b="1" dirty="0" smtClean="0"/>
              <a:t>différenciation :</a:t>
            </a:r>
          </a:p>
          <a:p>
            <a:endParaRPr lang="fr-FR" b="1" dirty="0"/>
          </a:p>
          <a:p>
            <a:r>
              <a:rPr lang="fr-FR" dirty="0"/>
              <a:t>► </a:t>
            </a:r>
            <a:r>
              <a:rPr lang="fr-FR" sz="2400" dirty="0"/>
              <a:t>Chaque enfant peut choisir les activités adaptées à son niveau et être en réussite (</a:t>
            </a:r>
            <a:r>
              <a:rPr lang="fr-FR" sz="2400" dirty="0" smtClean="0"/>
              <a:t>ex coin </a:t>
            </a:r>
            <a:r>
              <a:rPr lang="fr-FR" sz="2400" dirty="0"/>
              <a:t>lecture)</a:t>
            </a:r>
          </a:p>
          <a:p>
            <a:r>
              <a:rPr lang="fr-FR" sz="2400" dirty="0"/>
              <a:t>► Chacun peut progresser à son propre rythme, selon ses </a:t>
            </a:r>
            <a:r>
              <a:rPr lang="fr-FR" sz="2400" dirty="0" smtClean="0"/>
              <a:t>capacités.</a:t>
            </a:r>
            <a:endParaRPr lang="fr-FR" sz="2400" dirty="0"/>
          </a:p>
          <a:p>
            <a:r>
              <a:rPr lang="fr-FR" sz="2400" dirty="0"/>
              <a:t>► L’enseignant peut adapter le contrat (définir des activités prioritaires, adapter la charge </a:t>
            </a:r>
            <a:r>
              <a:rPr lang="fr-FR" sz="2400" dirty="0" smtClean="0"/>
              <a:t>de travail).</a:t>
            </a:r>
          </a:p>
          <a:p>
            <a:endParaRPr lang="fr-FR" sz="2400" dirty="0"/>
          </a:p>
          <a:p>
            <a:r>
              <a:rPr lang="fr-FR" sz="2400" dirty="0"/>
              <a:t>► Individualisation </a:t>
            </a:r>
            <a:r>
              <a:rPr lang="fr-FR" sz="2400" dirty="0" smtClean="0"/>
              <a:t>( </a:t>
            </a:r>
            <a:r>
              <a:rPr lang="fr-FR" sz="2400" dirty="0"/>
              <a:t>on personnalise le contrat</a:t>
            </a:r>
            <a:r>
              <a:rPr lang="fr-FR" sz="2400" dirty="0" smtClean="0"/>
              <a:t>).</a:t>
            </a:r>
          </a:p>
          <a:p>
            <a:endParaRPr lang="fr-FR" sz="2400" dirty="0"/>
          </a:p>
          <a:p>
            <a:r>
              <a:rPr lang="fr-FR" sz="2400" dirty="0"/>
              <a:t>► Un espace pour l’entraide (tutorat), dans les activités, pour aider à corriger, à remplir </a:t>
            </a:r>
            <a:r>
              <a:rPr lang="fr-FR" sz="2400" dirty="0" smtClean="0"/>
              <a:t>les grilles </a:t>
            </a:r>
            <a:r>
              <a:rPr lang="fr-FR" sz="2400" dirty="0"/>
              <a:t>(cela peut être le «métier» de certains élèves)</a:t>
            </a:r>
          </a:p>
          <a:p>
            <a:endParaRPr lang="fr-FR" sz="2400" dirty="0"/>
          </a:p>
        </p:txBody>
      </p:sp>
    </p:spTree>
    <p:extLst>
      <p:ext uri="{BB962C8B-B14F-4D97-AF65-F5344CB8AC3E}">
        <p14:creationId xmlns:p14="http://schemas.microsoft.com/office/powerpoint/2010/main" val="375456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2059802228"/>
              </p:ext>
            </p:extLst>
          </p:nvPr>
        </p:nvGraphicFramePr>
        <p:xfrm>
          <a:off x="2555776" y="764704"/>
          <a:ext cx="3883372" cy="5495541"/>
        </p:xfrm>
        <a:graphic>
          <a:graphicData uri="http://schemas.openxmlformats.org/presentationml/2006/ole">
            <mc:AlternateContent xmlns:mc="http://schemas.openxmlformats.org/markup-compatibility/2006">
              <mc:Choice xmlns:v="urn:schemas-microsoft-com:vml" Requires="v">
                <p:oleObj spid="_x0000_s4111" name="Acrobat Document" r:id="rId3" imgW="5667126" imgH="8019873" progId="AcroExch.Document.7">
                  <p:embed/>
                </p:oleObj>
              </mc:Choice>
              <mc:Fallback>
                <p:oleObj name="Acrobat Document" r:id="rId3" imgW="5667126" imgH="8019873" progId="AcroExch.Document.7">
                  <p:embed/>
                  <p:pic>
                    <p:nvPicPr>
                      <p:cNvPr id="0" name=""/>
                      <p:cNvPicPr/>
                      <p:nvPr/>
                    </p:nvPicPr>
                    <p:blipFill>
                      <a:blip r:embed="rId4"/>
                      <a:stretch>
                        <a:fillRect/>
                      </a:stretch>
                    </p:blipFill>
                    <p:spPr>
                      <a:xfrm>
                        <a:off x="2555776" y="764704"/>
                        <a:ext cx="3883372" cy="5495541"/>
                      </a:xfrm>
                      <a:prstGeom prst="rect">
                        <a:avLst/>
                      </a:prstGeom>
                    </p:spPr>
                  </p:pic>
                </p:oleObj>
              </mc:Fallback>
            </mc:AlternateContent>
          </a:graphicData>
        </a:graphic>
      </p:graphicFrame>
    </p:spTree>
    <p:extLst>
      <p:ext uri="{BB962C8B-B14F-4D97-AF65-F5344CB8AC3E}">
        <p14:creationId xmlns:p14="http://schemas.microsoft.com/office/powerpoint/2010/main" val="3799838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714" y="-9856"/>
            <a:ext cx="13943856" cy="784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63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Présentation du module de formation</a:t>
            </a:r>
            <a:endParaRPr lang="fr-FR" dirty="0"/>
          </a:p>
        </p:txBody>
      </p:sp>
      <p:sp>
        <p:nvSpPr>
          <p:cNvPr id="3" name="Espace réservé du contenu 2"/>
          <p:cNvSpPr>
            <a:spLocks noGrp="1"/>
          </p:cNvSpPr>
          <p:nvPr>
            <p:ph idx="1"/>
          </p:nvPr>
        </p:nvSpPr>
        <p:spPr/>
        <p:txBody>
          <a:bodyPr>
            <a:normAutofit fontScale="92500"/>
          </a:bodyPr>
          <a:lstStyle/>
          <a:p>
            <a:pPr marL="0" indent="0">
              <a:buNone/>
            </a:pPr>
            <a:r>
              <a:rPr lang="fr-FR" b="1" dirty="0" smtClean="0"/>
              <a:t>Objectif : répondre aux besoins formulés</a:t>
            </a:r>
          </a:p>
          <a:p>
            <a:pPr marL="0" indent="0">
              <a:buNone/>
            </a:pPr>
            <a:r>
              <a:rPr lang="fr-FR" b="1" dirty="0" smtClean="0"/>
              <a:t>Comment ?</a:t>
            </a:r>
            <a:r>
              <a:rPr lang="fr-FR" dirty="0" smtClean="0"/>
              <a:t> </a:t>
            </a:r>
          </a:p>
          <a:p>
            <a:pPr marL="0" indent="0">
              <a:buNone/>
            </a:pPr>
            <a:r>
              <a:rPr lang="fr-FR" dirty="0" smtClean="0"/>
              <a:t>- un temps en présentiel pour lancer des pistes et donner des outils</a:t>
            </a:r>
          </a:p>
          <a:p>
            <a:pPr marL="0" indent="0">
              <a:buNone/>
            </a:pPr>
            <a:r>
              <a:rPr lang="fr-FR" dirty="0" smtClean="0"/>
              <a:t>-un temps en </a:t>
            </a:r>
            <a:r>
              <a:rPr lang="fr-FR" dirty="0" err="1" smtClean="0"/>
              <a:t>distanciel</a:t>
            </a:r>
            <a:r>
              <a:rPr lang="fr-FR" dirty="0" smtClean="0"/>
              <a:t> par le biais des adresses mail pour échanger, mutualiser…</a:t>
            </a:r>
          </a:p>
          <a:p>
            <a:pPr>
              <a:buFontTx/>
              <a:buChar char="-"/>
            </a:pPr>
            <a:r>
              <a:rPr lang="fr-FR" dirty="0" smtClean="0"/>
              <a:t>un temps de retour en mai pour faire la synthèse.</a:t>
            </a:r>
          </a:p>
          <a:p>
            <a:pPr marL="0" indent="0">
              <a:buNone/>
            </a:pPr>
            <a:r>
              <a:rPr lang="fr-FR" dirty="0" smtClean="0"/>
              <a:t>(feuille avec les adresses mail et copie aux écoles)</a:t>
            </a:r>
            <a:endParaRPr lang="fr-FR" dirty="0"/>
          </a:p>
        </p:txBody>
      </p:sp>
    </p:spTree>
    <p:extLst>
      <p:ext uri="{BB962C8B-B14F-4D97-AF65-F5344CB8AC3E}">
        <p14:creationId xmlns:p14="http://schemas.microsoft.com/office/powerpoint/2010/main" val="146372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768" y="-99392"/>
            <a:ext cx="14231888" cy="800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17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ceintures</a:t>
            </a:r>
            <a:endParaRPr lang="fr-FR" dirty="0"/>
          </a:p>
        </p:txBody>
      </p:sp>
      <p:sp>
        <p:nvSpPr>
          <p:cNvPr id="3" name="Espace réservé du contenu 2"/>
          <p:cNvSpPr>
            <a:spLocks noGrp="1"/>
          </p:cNvSpPr>
          <p:nvPr>
            <p:ph idx="1"/>
          </p:nvPr>
        </p:nvSpPr>
        <p:spPr/>
        <p:txBody>
          <a:bodyPr>
            <a:normAutofit fontScale="70000" lnSpcReduction="20000"/>
          </a:bodyPr>
          <a:lstStyle/>
          <a:p>
            <a:pPr marL="0" indent="0">
              <a:buNone/>
            </a:pPr>
            <a:r>
              <a:rPr lang="fr-FR" dirty="0" smtClean="0"/>
              <a:t>Les principes des ceintures sont que chaque élève soit capable de mesurer les compétences acquises, </a:t>
            </a:r>
            <a:r>
              <a:rPr lang="fr-FR" dirty="0"/>
              <a:t>l</a:t>
            </a:r>
            <a:r>
              <a:rPr lang="fr-FR" dirty="0" smtClean="0"/>
              <a:t>es progrès, voir les efforts fournis validés par le passage à une autre couleur, de développer le travail en autonomie,  </a:t>
            </a:r>
            <a:r>
              <a:rPr lang="fr-FR" dirty="0"/>
              <a:t>lorsqu’il se reconnaît trop de difficultés face à un problème qu’il doit résoudre,  </a:t>
            </a:r>
            <a:r>
              <a:rPr lang="fr-FR" dirty="0" smtClean="0"/>
              <a:t>il s’appuie </a:t>
            </a:r>
            <a:r>
              <a:rPr lang="fr-FR" dirty="0"/>
              <a:t>sur les compétences de ses pairs matérialisées par des gommettes de couleur affichées sur un tableau de </a:t>
            </a:r>
            <a:r>
              <a:rPr lang="fr-FR" dirty="0" smtClean="0"/>
              <a:t>ceintures.</a:t>
            </a:r>
            <a:endParaRPr lang="fr-FR" dirty="0"/>
          </a:p>
          <a:p>
            <a:pPr marL="0" indent="0">
              <a:buNone/>
            </a:pPr>
            <a:r>
              <a:rPr lang="fr-FR" dirty="0" smtClean="0"/>
              <a:t> (</a:t>
            </a:r>
            <a:r>
              <a:rPr lang="fr-FR" dirty="0" err="1" smtClean="0"/>
              <a:t>cf</a:t>
            </a:r>
            <a:r>
              <a:rPr lang="fr-FR" dirty="0" smtClean="0"/>
              <a:t> projet école Léo Lagrange : ceintures mathématiques)</a:t>
            </a:r>
          </a:p>
          <a:p>
            <a:pPr marL="0" indent="0">
              <a:buNone/>
            </a:pPr>
            <a:endParaRPr lang="fr-FR" dirty="0"/>
          </a:p>
          <a:p>
            <a:pPr marL="0" indent="0">
              <a:buNone/>
            </a:pPr>
            <a:r>
              <a:rPr lang="fr-FR" dirty="0" smtClean="0"/>
              <a:t>Un exemple : Les </a:t>
            </a:r>
            <a:r>
              <a:rPr lang="fr-FR" dirty="0"/>
              <a:t>ceintures de </a:t>
            </a:r>
            <a:r>
              <a:rPr lang="fr-FR" dirty="0" smtClean="0"/>
              <a:t>comportement : </a:t>
            </a:r>
          </a:p>
          <a:p>
            <a:pPr marL="0" indent="0">
              <a:buNone/>
            </a:pPr>
            <a:r>
              <a:rPr lang="fr-FR" dirty="0" smtClean="0"/>
              <a:t>Les efforts sont sanctionnés </a:t>
            </a:r>
            <a:r>
              <a:rPr lang="fr-FR" dirty="0"/>
              <a:t>par une plus grande confiance accordée et une augmentation </a:t>
            </a:r>
            <a:r>
              <a:rPr lang="fr-FR" dirty="0" smtClean="0"/>
              <a:t>des espaces </a:t>
            </a:r>
            <a:r>
              <a:rPr lang="fr-FR" dirty="0"/>
              <a:t>de liberté dans la classe.</a:t>
            </a:r>
          </a:p>
          <a:p>
            <a:pPr marL="0" indent="0">
              <a:buNone/>
            </a:pPr>
            <a:endParaRPr lang="fr-FR" dirty="0"/>
          </a:p>
        </p:txBody>
      </p:sp>
    </p:spTree>
    <p:extLst>
      <p:ext uri="{BB962C8B-B14F-4D97-AF65-F5344CB8AC3E}">
        <p14:creationId xmlns:p14="http://schemas.microsoft.com/office/powerpoint/2010/main" val="1232541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ceintures de comportement</a:t>
            </a:r>
            <a:endParaRPr lang="fr-FR" dirty="0"/>
          </a:p>
        </p:txBody>
      </p:sp>
      <p:sp>
        <p:nvSpPr>
          <p:cNvPr id="3" name="Espace réservé du contenu 2"/>
          <p:cNvSpPr>
            <a:spLocks noGrp="1"/>
          </p:cNvSpPr>
          <p:nvPr>
            <p:ph idx="1"/>
          </p:nvPr>
        </p:nvSpPr>
        <p:spPr/>
        <p:txBody>
          <a:bodyPr>
            <a:normAutofit fontScale="70000" lnSpcReduction="20000"/>
          </a:bodyPr>
          <a:lstStyle/>
          <a:p>
            <a:pPr marL="0" indent="0">
              <a:buNone/>
            </a:pPr>
            <a:r>
              <a:rPr lang="fr-FR" dirty="0"/>
              <a:t>Les ceintures sont un outil pensé dans un esprit éducatif et pour des visées pédagogiques précises.  Il s’agit de faire en sorte que chacun : </a:t>
            </a:r>
          </a:p>
          <a:p>
            <a:endParaRPr lang="fr-FR" dirty="0" smtClean="0"/>
          </a:p>
          <a:p>
            <a:pPr>
              <a:buFontTx/>
              <a:buChar char="-"/>
            </a:pPr>
            <a:r>
              <a:rPr lang="fr-FR" dirty="0" smtClean="0"/>
              <a:t>connaisse </a:t>
            </a:r>
            <a:r>
              <a:rPr lang="fr-FR" dirty="0"/>
              <a:t>et soit reconnu dans son niveau de maîtrise, dispose d’un statut symbolisé par la couleur de sa ceinture </a:t>
            </a:r>
            <a:endParaRPr lang="fr-FR" dirty="0" smtClean="0"/>
          </a:p>
          <a:p>
            <a:pPr>
              <a:buFontTx/>
              <a:buChar char="-"/>
            </a:pPr>
            <a:endParaRPr lang="fr-FR" dirty="0"/>
          </a:p>
          <a:p>
            <a:pPr>
              <a:buFontTx/>
              <a:buChar char="-"/>
            </a:pPr>
            <a:r>
              <a:rPr lang="fr-FR" dirty="0" smtClean="0"/>
              <a:t>sache </a:t>
            </a:r>
            <a:r>
              <a:rPr lang="fr-FR" dirty="0"/>
              <a:t>avec précision quels efforts et quel travail il doit fournir pour « grandir », c’est-à-dire obtenir une ceinture supérieure (on dit « plus foncée ») </a:t>
            </a:r>
            <a:r>
              <a:rPr lang="fr-FR" dirty="0" smtClean="0"/>
              <a:t>;</a:t>
            </a:r>
          </a:p>
          <a:p>
            <a:pPr marL="0" indent="0">
              <a:buNone/>
            </a:pPr>
            <a:endParaRPr lang="fr-FR" dirty="0"/>
          </a:p>
          <a:p>
            <a:pPr marL="0" indent="0">
              <a:buNone/>
            </a:pPr>
            <a:r>
              <a:rPr lang="fr-FR" dirty="0"/>
              <a:t> - </a:t>
            </a:r>
            <a:r>
              <a:rPr lang="fr-FR" dirty="0" smtClean="0"/>
              <a:t>  propose </a:t>
            </a:r>
            <a:r>
              <a:rPr lang="fr-FR" dirty="0"/>
              <a:t>son aide aux enfants plus « petits », qui ont une ceinture « plus claire » et ainsi les incite à grandir.</a:t>
            </a:r>
          </a:p>
          <a:p>
            <a:pPr marL="0" indent="0">
              <a:buNone/>
            </a:pPr>
            <a:r>
              <a:rPr lang="fr-FR" dirty="0"/>
              <a:t> </a:t>
            </a:r>
          </a:p>
          <a:p>
            <a:pPr marL="0" indent="0">
              <a:buNone/>
            </a:pPr>
            <a:endParaRPr lang="fr-FR" dirty="0"/>
          </a:p>
        </p:txBody>
      </p:sp>
    </p:spTree>
    <p:extLst>
      <p:ext uri="{BB962C8B-B14F-4D97-AF65-F5344CB8AC3E}">
        <p14:creationId xmlns:p14="http://schemas.microsoft.com/office/powerpoint/2010/main" val="1047641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ceintures de comportement</a:t>
            </a:r>
            <a:endParaRPr lang="fr-FR" dirty="0"/>
          </a:p>
        </p:txBody>
      </p:sp>
      <p:sp>
        <p:nvSpPr>
          <p:cNvPr id="3" name="Espace réservé du contenu 2"/>
          <p:cNvSpPr>
            <a:spLocks noGrp="1"/>
          </p:cNvSpPr>
          <p:nvPr>
            <p:ph idx="1"/>
          </p:nvPr>
        </p:nvSpPr>
        <p:spPr/>
        <p:txBody>
          <a:bodyPr>
            <a:normAutofit fontScale="70000" lnSpcReduction="20000"/>
          </a:bodyPr>
          <a:lstStyle/>
          <a:p>
            <a:r>
              <a:rPr lang="fr-FR" b="1" i="1" dirty="0"/>
              <a:t>Etre « vert » ne doit pas signifier que l’on est « plus fort que les orange » </a:t>
            </a:r>
            <a:r>
              <a:rPr lang="fr-FR" dirty="0"/>
              <a:t>: l’attribution d’une ceinture n’implique pas une augmentation du pouvoir dans la classe, ni une diminution de celui des autres mais simplement un niveau de responsabilité plus important. Cette élévation du niveau de responsabilité se traduit par une augmentation des espaces de liberté, par une plus grande confiance accordée, par des attentes plus fortes en matière de comportement manifesté. La tolérance des écarts deviendra de plus en plus sévère.</a:t>
            </a:r>
          </a:p>
          <a:p>
            <a:r>
              <a:rPr lang="fr-FR" dirty="0"/>
              <a:t>- </a:t>
            </a:r>
            <a:r>
              <a:rPr lang="fr-FR" b="1" i="1" dirty="0"/>
              <a:t>La quête des ceintures est une affaire de défi face à soi-même et non pas de compétition dans le groupe-classe</a:t>
            </a:r>
            <a:r>
              <a:rPr lang="fr-FR" dirty="0"/>
              <a:t>. Ainsi, un « vert » est attiré par la ceinture bleue mais se doit en même temps de mettre à disposition des plus petits ce qu’il représente et ce qu’il sait.</a:t>
            </a:r>
          </a:p>
          <a:p>
            <a:pPr marL="0" indent="0">
              <a:buNone/>
            </a:pPr>
            <a:endParaRPr lang="fr-FR" dirty="0"/>
          </a:p>
        </p:txBody>
      </p:sp>
    </p:spTree>
    <p:extLst>
      <p:ext uri="{BB962C8B-B14F-4D97-AF65-F5344CB8AC3E}">
        <p14:creationId xmlns:p14="http://schemas.microsoft.com/office/powerpoint/2010/main" val="2069690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u="sng" dirty="0"/>
              <a:t>Quelques règles </a:t>
            </a:r>
            <a:r>
              <a:rPr lang="fr-FR" dirty="0"/>
              <a:t>:</a:t>
            </a:r>
            <a:br>
              <a:rPr lang="fr-FR" dirty="0"/>
            </a:br>
            <a:endParaRPr lang="fr-FR" dirty="0"/>
          </a:p>
        </p:txBody>
      </p:sp>
      <p:sp>
        <p:nvSpPr>
          <p:cNvPr id="3" name="Espace réservé du contenu 2"/>
          <p:cNvSpPr>
            <a:spLocks noGrp="1"/>
          </p:cNvSpPr>
          <p:nvPr>
            <p:ph idx="1"/>
          </p:nvPr>
        </p:nvSpPr>
        <p:spPr/>
        <p:txBody>
          <a:bodyPr>
            <a:normAutofit fontScale="70000" lnSpcReduction="20000"/>
          </a:bodyPr>
          <a:lstStyle/>
          <a:p>
            <a:pPr marL="0" indent="0">
              <a:buNone/>
            </a:pPr>
            <a:r>
              <a:rPr lang="fr-FR" dirty="0" smtClean="0"/>
              <a:t>- </a:t>
            </a:r>
            <a:r>
              <a:rPr lang="fr-FR" b="1" i="1" dirty="0"/>
              <a:t>Une ceinture obtenue ne peut plus être retirée</a:t>
            </a:r>
            <a:r>
              <a:rPr lang="fr-FR" dirty="0"/>
              <a:t>. Les éventuelles régressions sont acceptées mais sont considérées comme momentanées. Lors d’un conseil coopératif, l’enfant qui souhaite changer de ceinture en fait la demande. Si le conseil donne son accord en même temps que l’enseignant, alors cet enfant entre dans une période d’essai de 2 semaines au cours desquelles il accepte une mise à l’épreuve au regard du nouveau statut qu’il souhaite obtenir. Au terme de cette phase, l’attribution de la ceinture fait l’objet d’un nouvel examen.</a:t>
            </a:r>
          </a:p>
          <a:p>
            <a:pPr marL="0" indent="0">
              <a:buNone/>
            </a:pPr>
            <a:r>
              <a:rPr lang="fr-FR" dirty="0"/>
              <a:t>- </a:t>
            </a:r>
            <a:r>
              <a:rPr lang="fr-FR" b="1" i="1" dirty="0"/>
              <a:t>Les ceintures de comportement sont attribuées lors des conseils coopératifs</a:t>
            </a:r>
            <a:r>
              <a:rPr lang="fr-FR" dirty="0"/>
              <a:t>. Une dérive serait que cette responsabilité soit confiée aux enfants, ce qui entrainerait des phénomènes de copinage et d’exclusion. C’est l’enseignant, avec éventuellement les enfants ayant obtenu les ceintures les plus foncées en comportement, qui décide de ces attributions au regard d’un avis formulé par le conseil.</a:t>
            </a:r>
          </a:p>
          <a:p>
            <a:pPr marL="0" indent="0">
              <a:buNone/>
            </a:pPr>
            <a:endParaRPr lang="fr-FR" dirty="0"/>
          </a:p>
        </p:txBody>
      </p:sp>
    </p:spTree>
    <p:extLst>
      <p:ext uri="{BB962C8B-B14F-4D97-AF65-F5344CB8AC3E}">
        <p14:creationId xmlns:p14="http://schemas.microsoft.com/office/powerpoint/2010/main" val="1050042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ceintures de comportement</a:t>
            </a:r>
            <a:endParaRPr lang="fr-FR" dirty="0"/>
          </a:p>
        </p:txBody>
      </p:sp>
      <p:sp>
        <p:nvSpPr>
          <p:cNvPr id="3" name="Espace réservé du contenu 2"/>
          <p:cNvSpPr>
            <a:spLocks noGrp="1"/>
          </p:cNvSpPr>
          <p:nvPr>
            <p:ph idx="1"/>
          </p:nvPr>
        </p:nvSpPr>
        <p:spPr/>
        <p:txBody>
          <a:bodyPr>
            <a:normAutofit fontScale="55000" lnSpcReduction="20000"/>
          </a:bodyPr>
          <a:lstStyle/>
          <a:p>
            <a:pPr marL="0" indent="0">
              <a:buNone/>
            </a:pPr>
            <a:r>
              <a:rPr lang="fr-FR" dirty="0" smtClean="0"/>
              <a:t>Exemple </a:t>
            </a:r>
            <a:r>
              <a:rPr lang="fr-FR" dirty="0"/>
              <a:t>de graduation </a:t>
            </a:r>
            <a:r>
              <a:rPr lang="fr-FR" dirty="0" smtClean="0"/>
              <a:t>:</a:t>
            </a:r>
          </a:p>
          <a:p>
            <a:pPr marL="0" indent="0">
              <a:buNone/>
            </a:pPr>
            <a:r>
              <a:rPr lang="fr-FR" dirty="0" smtClean="0"/>
              <a:t> </a:t>
            </a:r>
          </a:p>
          <a:p>
            <a:pPr marL="0" indent="0">
              <a:buNone/>
            </a:pPr>
            <a:r>
              <a:rPr lang="fr-FR" dirty="0" smtClean="0"/>
              <a:t>- </a:t>
            </a:r>
            <a:r>
              <a:rPr lang="fr-FR" dirty="0"/>
              <a:t>blanc en comportement : dérange le travail des enfants de la classe.</a:t>
            </a:r>
          </a:p>
          <a:p>
            <a:pPr marL="0" indent="0">
              <a:buNone/>
            </a:pPr>
            <a:endParaRPr lang="fr-FR" dirty="0" smtClean="0"/>
          </a:p>
          <a:p>
            <a:pPr marL="0" indent="0">
              <a:buNone/>
            </a:pPr>
            <a:r>
              <a:rPr lang="fr-FR" dirty="0" smtClean="0"/>
              <a:t>- </a:t>
            </a:r>
            <a:r>
              <a:rPr lang="fr-FR" dirty="0"/>
              <a:t>jaune en comportement : fait des efforts pour effectuer son travail sans déranger les autres.</a:t>
            </a:r>
          </a:p>
          <a:p>
            <a:pPr marL="0" indent="0">
              <a:buNone/>
            </a:pPr>
            <a:endParaRPr lang="fr-FR" dirty="0" smtClean="0"/>
          </a:p>
          <a:p>
            <a:pPr marL="0" indent="0">
              <a:buNone/>
            </a:pPr>
            <a:r>
              <a:rPr lang="fr-FR" dirty="0" smtClean="0"/>
              <a:t>- </a:t>
            </a:r>
            <a:r>
              <a:rPr lang="fr-FR" dirty="0"/>
              <a:t>orange en comportement : ne dérange pas la classe mais ne se soucie pas du groupe.</a:t>
            </a:r>
          </a:p>
          <a:p>
            <a:pPr marL="0" indent="0">
              <a:buNone/>
            </a:pPr>
            <a:endParaRPr lang="fr-FR" dirty="0" smtClean="0"/>
          </a:p>
          <a:p>
            <a:pPr marL="0" indent="0">
              <a:buNone/>
            </a:pPr>
            <a:r>
              <a:rPr lang="fr-FR" dirty="0"/>
              <a:t> - vert en comportement : rend des services à la classe.</a:t>
            </a:r>
          </a:p>
          <a:p>
            <a:pPr marL="0" indent="0">
              <a:buNone/>
            </a:pPr>
            <a:r>
              <a:rPr lang="fr-FR" dirty="0"/>
              <a:t> </a:t>
            </a:r>
            <a:endParaRPr lang="fr-FR" dirty="0" smtClean="0"/>
          </a:p>
          <a:p>
            <a:pPr marL="0" indent="0">
              <a:buNone/>
            </a:pPr>
            <a:r>
              <a:rPr lang="fr-FR" dirty="0" smtClean="0"/>
              <a:t>- </a:t>
            </a:r>
            <a:r>
              <a:rPr lang="fr-FR" dirty="0"/>
              <a:t>bleu en comportement : pense aux intérêts de la classe avant de penser aux siens.</a:t>
            </a:r>
          </a:p>
          <a:p>
            <a:pPr marL="0" indent="0">
              <a:buNone/>
            </a:pPr>
            <a:endParaRPr lang="fr-FR" dirty="0" smtClean="0"/>
          </a:p>
          <a:p>
            <a:pPr marL="0" indent="0">
              <a:buNone/>
            </a:pPr>
            <a:r>
              <a:rPr lang="fr-FR" dirty="0"/>
              <a:t> - marron en comportement : est en mesure d’être référent pour le fonctionnement de la classe.</a:t>
            </a:r>
          </a:p>
          <a:p>
            <a:pPr marL="0" indent="0">
              <a:buNone/>
            </a:pPr>
            <a:r>
              <a:rPr lang="fr-FR" dirty="0"/>
              <a:t> </a:t>
            </a:r>
          </a:p>
          <a:p>
            <a:pPr marL="0" indent="0">
              <a:buNone/>
            </a:pPr>
            <a:endParaRPr lang="fr-FR" dirty="0" smtClean="0"/>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2470048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ceintures de comportement</a:t>
            </a:r>
            <a:endParaRPr lang="fr-FR" dirty="0"/>
          </a:p>
        </p:txBody>
      </p:sp>
      <p:sp>
        <p:nvSpPr>
          <p:cNvPr id="3" name="Espace réservé du contenu 2"/>
          <p:cNvSpPr>
            <a:spLocks noGrp="1"/>
          </p:cNvSpPr>
          <p:nvPr>
            <p:ph idx="1"/>
          </p:nvPr>
        </p:nvSpPr>
        <p:spPr/>
        <p:txBody>
          <a:bodyPr>
            <a:normAutofit fontScale="55000" lnSpcReduction="20000"/>
          </a:bodyPr>
          <a:lstStyle/>
          <a:p>
            <a:pPr marL="0" indent="0">
              <a:buNone/>
            </a:pPr>
            <a:r>
              <a:rPr lang="fr-FR" dirty="0"/>
              <a:t>Ceintures exceptionnelles en cas de débordement :</a:t>
            </a:r>
          </a:p>
          <a:p>
            <a:pPr marL="0" indent="0">
              <a:buNone/>
            </a:pPr>
            <a:r>
              <a:rPr lang="fr-FR" dirty="0"/>
              <a:t> - </a:t>
            </a:r>
            <a:r>
              <a:rPr lang="fr-FR" b="1" i="1" dirty="0"/>
              <a:t>La ceinture dorée </a:t>
            </a:r>
            <a:r>
              <a:rPr lang="fr-FR" dirty="0"/>
              <a:t>: en cas de statut de grand gêneur. Elle est attribuée quand la cohabitation au sein de la classe devient trop difficile (beaucoup de perturbation, de gênes, de provocations, pas de travail ou trop peu…). La ceinture dorée permet de faire une pause dans sa vie de groupe, de souffler et laisser souffler les autres. Les déplacements sont suspendus, niveau d’autonomie zéro.</a:t>
            </a:r>
          </a:p>
          <a:p>
            <a:pPr marL="0" indent="0">
              <a:buNone/>
            </a:pPr>
            <a:endParaRPr lang="fr-FR" dirty="0" smtClean="0"/>
          </a:p>
          <a:p>
            <a:pPr marL="0" indent="0">
              <a:buNone/>
            </a:pPr>
            <a:r>
              <a:rPr lang="fr-FR" dirty="0" smtClean="0"/>
              <a:t>- </a:t>
            </a:r>
            <a:r>
              <a:rPr lang="fr-FR" b="1" i="1" dirty="0"/>
              <a:t>La ceinture rouge :</a:t>
            </a:r>
            <a:r>
              <a:rPr lang="fr-FR" dirty="0"/>
              <a:t> statut d’enfant violent, voire dangereux pour lui ou pour les autres. Cet élève se retrouve seul à une table et n’a plus le droit de se déplacer librement en classe, à moins d’en avoir obtenu l’autorisation. Lors des sorties de classe, il reste à proximité de l’enseignant afin que </a:t>
            </a:r>
            <a:r>
              <a:rPr lang="fr-FR" dirty="0" err="1"/>
              <a:t>celui-ce</a:t>
            </a:r>
            <a:r>
              <a:rPr lang="fr-FR" dirty="0"/>
              <a:t> puisse prévenir l’émergence de nouveaux conflits.</a:t>
            </a:r>
          </a:p>
          <a:p>
            <a:pPr marL="0" indent="0">
              <a:buNone/>
            </a:pPr>
            <a:endParaRPr lang="fr-FR" dirty="0" smtClean="0"/>
          </a:p>
          <a:p>
            <a:pPr marL="0" indent="0">
              <a:buNone/>
            </a:pPr>
            <a:r>
              <a:rPr lang="fr-FR" dirty="0" smtClean="0"/>
              <a:t>Les </a:t>
            </a:r>
            <a:r>
              <a:rPr lang="fr-FR" dirty="0"/>
              <a:t>enfants qui sont devenus dorés ou rouges en comportement peuvent récupérer leur ceinture habituelle en en faisant la demande lors des conseils et en expliquant ce qu’ils comptent faire pour que les choses se passent mieux.</a:t>
            </a:r>
          </a:p>
          <a:p>
            <a:pPr marL="0" indent="0">
              <a:buNone/>
            </a:pPr>
            <a:endParaRPr lang="fr-FR" dirty="0"/>
          </a:p>
        </p:txBody>
      </p:sp>
    </p:spTree>
    <p:extLst>
      <p:ext uri="{BB962C8B-B14F-4D97-AF65-F5344CB8AC3E}">
        <p14:creationId xmlns:p14="http://schemas.microsoft.com/office/powerpoint/2010/main" val="407868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ceintures de comportement</a:t>
            </a:r>
            <a:endParaRPr lang="fr-FR" dirty="0"/>
          </a:p>
        </p:txBody>
      </p:sp>
      <p:pic>
        <p:nvPicPr>
          <p:cNvPr id="8194" name="Picture 2" descr="C:\Users\Germain\Documents\Nouveau dossierAdministratif nath\PEDAGOGIES INNOVANTES\MgtuUNertf1-dyau-jQgdve1RE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74594"/>
            <a:ext cx="8712968" cy="659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597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Germain\Documents\Nouveau dossierAdministratif nath\PEDAGOGIES INNOVANTES\BaaiIFrjwkJ6EhNcCpDCimONO8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568952"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058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ermain\Documents\Nouveau dossierAdministratif nath\PEDAGOGIES INNOVANTES\loup-comport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996"/>
            <a:ext cx="8280920" cy="670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96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fr-FR" dirty="0"/>
          </a:p>
        </p:txBody>
      </p:sp>
      <p:sp>
        <p:nvSpPr>
          <p:cNvPr id="3" name="Espace réservé du contenu 2"/>
          <p:cNvSpPr>
            <a:spLocks noGrp="1"/>
          </p:cNvSpPr>
          <p:nvPr>
            <p:ph idx="1"/>
          </p:nvPr>
        </p:nvSpPr>
        <p:spPr/>
        <p:txBody>
          <a:bodyPr/>
          <a:lstStyle/>
          <a:p>
            <a:pPr marL="0" indent="0">
              <a:buNone/>
            </a:pPr>
            <a:r>
              <a:rPr lang="fr-FR" dirty="0" smtClean="0"/>
              <a:t>Qu’entendez-vous par  pédagogies innovantes ?</a:t>
            </a:r>
          </a:p>
          <a:p>
            <a:pPr marL="0" indent="0">
              <a:buNone/>
            </a:pPr>
            <a:endParaRPr lang="fr-FR" dirty="0"/>
          </a:p>
          <a:p>
            <a:pPr marL="0" indent="0">
              <a:buNone/>
            </a:pPr>
            <a:r>
              <a:rPr lang="fr-FR" dirty="0" smtClean="0"/>
              <a:t>Pour quels besoins éprouvés en classe ?</a:t>
            </a:r>
            <a:endParaRPr lang="fr-FR" dirty="0"/>
          </a:p>
        </p:txBody>
      </p:sp>
    </p:spTree>
    <p:extLst>
      <p:ext uri="{BB962C8B-B14F-4D97-AF65-F5344CB8AC3E}">
        <p14:creationId xmlns:p14="http://schemas.microsoft.com/office/powerpoint/2010/main" val="3938869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L’évaluation positive</a:t>
            </a:r>
            <a:endParaRPr lang="fr-FR" dirty="0"/>
          </a:p>
        </p:txBody>
      </p:sp>
      <p:sp>
        <p:nvSpPr>
          <p:cNvPr id="3" name="Espace réservé du contenu 2"/>
          <p:cNvSpPr>
            <a:spLocks noGrp="1"/>
          </p:cNvSpPr>
          <p:nvPr>
            <p:ph idx="1"/>
          </p:nvPr>
        </p:nvSpPr>
        <p:spPr/>
        <p:txBody>
          <a:bodyPr>
            <a:normAutofit fontScale="92500" lnSpcReduction="20000"/>
          </a:bodyPr>
          <a:lstStyle/>
          <a:p>
            <a:pPr marL="0" indent="0">
              <a:buNone/>
            </a:pPr>
            <a:r>
              <a:rPr lang="fr-FR" dirty="0" smtClean="0"/>
              <a:t>Les </a:t>
            </a:r>
            <a:r>
              <a:rPr lang="fr-FR" dirty="0"/>
              <a:t>modalités de la notation des élèves doivent évoluer pour éviter une notation-sanction à faible valeur pédagogique et privilégier une </a:t>
            </a:r>
            <a:r>
              <a:rPr lang="fr-FR" b="1" dirty="0"/>
              <a:t>évaluation positive</a:t>
            </a:r>
            <a:r>
              <a:rPr lang="fr-FR" dirty="0"/>
              <a:t>, simple et lisible, valorisant les progrès, encourageant les initiatives et compréhensible par les familles. </a:t>
            </a:r>
          </a:p>
          <a:p>
            <a:pPr marL="0" indent="0">
              <a:buNone/>
            </a:pPr>
            <a:r>
              <a:rPr lang="fr-FR" dirty="0" smtClean="0"/>
              <a:t>En </a:t>
            </a:r>
            <a:r>
              <a:rPr lang="fr-FR" dirty="0"/>
              <a:t>tout état de cause, l'évaluation doit permettre de </a:t>
            </a:r>
            <a:r>
              <a:rPr lang="fr-FR" dirty="0" smtClean="0"/>
              <a:t>mesurer le </a:t>
            </a:r>
            <a:r>
              <a:rPr lang="fr-FR" dirty="0"/>
              <a:t>degré d'acquisition des connaissances et des compétences ainsi que la progression de l'élève.</a:t>
            </a:r>
          </a:p>
          <a:p>
            <a:pPr marL="0" indent="0">
              <a:buNone/>
            </a:pPr>
            <a:r>
              <a:rPr lang="fr-FR" dirty="0" smtClean="0"/>
              <a:t>(Loi de 2013)</a:t>
            </a:r>
            <a:endParaRPr lang="fr-FR" dirty="0"/>
          </a:p>
        </p:txBody>
      </p:sp>
    </p:spTree>
    <p:extLst>
      <p:ext uri="{BB962C8B-B14F-4D97-AF65-F5344CB8AC3E}">
        <p14:creationId xmlns:p14="http://schemas.microsoft.com/office/powerpoint/2010/main" val="1258229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Exemple d’outil : l’arbre des connaissances d’une classe de CP</a:t>
            </a:r>
            <a:endParaRPr lang="fr-FR" dirty="0"/>
          </a:p>
        </p:txBody>
      </p:sp>
      <p:sp>
        <p:nvSpPr>
          <p:cNvPr id="3" name="Espace réservé du contenu 2"/>
          <p:cNvSpPr>
            <a:spLocks noGrp="1"/>
          </p:cNvSpPr>
          <p:nvPr>
            <p:ph idx="1"/>
          </p:nvPr>
        </p:nvSpPr>
        <p:spPr/>
        <p:txBody>
          <a:bodyPr/>
          <a:lstStyle/>
          <a:p>
            <a:pPr marL="0" indent="0">
              <a:buNone/>
            </a:pPr>
            <a:r>
              <a:rPr lang="fr-FR" dirty="0"/>
              <a:t>« Un arbre de connaissance est une représentation imagée et structurée de la somme des richesses que chaque membre (élève) apporte à une communauté (classe) selon des connaissances / compétences. » (Wikipédia</a:t>
            </a:r>
            <a:r>
              <a:rPr lang="fr-FR" dirty="0" smtClean="0"/>
              <a:t>)</a:t>
            </a:r>
          </a:p>
          <a:p>
            <a:pPr marL="0" indent="0">
              <a:buNone/>
            </a:pPr>
            <a:endParaRPr lang="fr-FR" dirty="0"/>
          </a:p>
          <a:p>
            <a:endParaRPr lang="fr-FR" dirty="0" smtClean="0"/>
          </a:p>
          <a:p>
            <a:endParaRPr lang="fr-FR" dirty="0"/>
          </a:p>
          <a:p>
            <a:endParaRPr lang="fr-FR" dirty="0" smtClean="0"/>
          </a:p>
          <a:p>
            <a:endParaRPr lang="fr-FR" dirty="0" smtClean="0"/>
          </a:p>
          <a:p>
            <a:endParaRPr lang="fr-FR" dirty="0"/>
          </a:p>
          <a:p>
            <a:endParaRPr lang="fr-FR" dirty="0"/>
          </a:p>
        </p:txBody>
      </p:sp>
    </p:spTree>
    <p:extLst>
      <p:ext uri="{BB962C8B-B14F-4D97-AF65-F5344CB8AC3E}">
        <p14:creationId xmlns:p14="http://schemas.microsoft.com/office/powerpoint/2010/main" val="2705561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philosophie ? </a:t>
            </a:r>
            <a:endParaRPr lang="fr-FR" dirty="0"/>
          </a:p>
        </p:txBody>
      </p:sp>
      <p:sp>
        <p:nvSpPr>
          <p:cNvPr id="3" name="Espace réservé du contenu 2"/>
          <p:cNvSpPr>
            <a:spLocks noGrp="1"/>
          </p:cNvSpPr>
          <p:nvPr>
            <p:ph idx="1"/>
          </p:nvPr>
        </p:nvSpPr>
        <p:spPr/>
        <p:txBody>
          <a:bodyPr/>
          <a:lstStyle/>
          <a:p>
            <a:pPr marL="0" indent="0">
              <a:buNone/>
            </a:pPr>
            <a:r>
              <a:rPr lang="fr-FR" dirty="0"/>
              <a:t>La philosophie des arbres de connaissances est fondée sur:</a:t>
            </a:r>
          </a:p>
          <a:p>
            <a:r>
              <a:rPr lang="fr-FR" dirty="0"/>
              <a:t>la reconnaissance de la valeur de chaque personne et des connaissances qu’elle détient;</a:t>
            </a:r>
          </a:p>
          <a:p>
            <a:r>
              <a:rPr lang="fr-FR" dirty="0"/>
              <a:t>la mise en commun des richesses de chacun;</a:t>
            </a:r>
          </a:p>
          <a:p>
            <a:r>
              <a:rPr lang="fr-FR" dirty="0"/>
              <a:t>l’encouragement à la mutualisation et au partage.</a:t>
            </a:r>
          </a:p>
        </p:txBody>
      </p:sp>
    </p:spTree>
    <p:extLst>
      <p:ext uri="{BB962C8B-B14F-4D97-AF65-F5344CB8AC3E}">
        <p14:creationId xmlns:p14="http://schemas.microsoft.com/office/powerpoint/2010/main" val="3042234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Mise en pratique ? </a:t>
            </a:r>
            <a:endParaRPr lang="fr-FR" dirty="0"/>
          </a:p>
        </p:txBody>
      </p:sp>
      <p:pic>
        <p:nvPicPr>
          <p:cNvPr id="4" name="Espace réservé du contenu 3" descr="Capture d’écran 2017-01-15 à 16.48.14.png"/>
          <p:cNvPicPr>
            <a:picLocks noGrp="1" noChangeAspect="1"/>
          </p:cNvPicPr>
          <p:nvPr>
            <p:ph idx="1"/>
          </p:nvPr>
        </p:nvPicPr>
        <p:blipFill>
          <a:blip r:embed="rId2">
            <a:extLst>
              <a:ext uri="{28A0092B-C50C-407E-A947-70E740481C1C}">
                <a14:useLocalDpi xmlns:a14="http://schemas.microsoft.com/office/drawing/2010/main" val="0"/>
              </a:ext>
            </a:extLst>
          </a:blip>
          <a:srcRect l="-89974" r="-89974"/>
          <a:stretch>
            <a:fillRect/>
          </a:stretch>
        </p:blipFill>
        <p:spPr>
          <a:xfrm>
            <a:off x="457200" y="1484313"/>
            <a:ext cx="8439150" cy="4641850"/>
          </a:xfrm>
        </p:spPr>
      </p:pic>
    </p:spTree>
    <p:extLst>
      <p:ext uri="{BB962C8B-B14F-4D97-AF65-F5344CB8AC3E}">
        <p14:creationId xmlns:p14="http://schemas.microsoft.com/office/powerpoint/2010/main" val="583264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Quelle organisation pour quels enjeux ?</a:t>
            </a:r>
            <a:endParaRPr lang="fr-FR" dirty="0"/>
          </a:p>
        </p:txBody>
      </p:sp>
      <p:sp>
        <p:nvSpPr>
          <p:cNvPr id="3" name="Espace réservé du contenu 2"/>
          <p:cNvSpPr>
            <a:spLocks noGrp="1"/>
          </p:cNvSpPr>
          <p:nvPr>
            <p:ph idx="1"/>
          </p:nvPr>
        </p:nvSpPr>
        <p:spPr>
          <a:xfrm>
            <a:off x="467544" y="1484784"/>
            <a:ext cx="8219256" cy="4641379"/>
          </a:xfrm>
        </p:spPr>
        <p:txBody>
          <a:bodyPr>
            <a:normAutofit fontScale="70000" lnSpcReduction="20000"/>
          </a:bodyPr>
          <a:lstStyle/>
          <a:p>
            <a:r>
              <a:rPr lang="fr-FR" dirty="0" smtClean="0"/>
              <a:t>Enjeux sont de faire en sorte que les élèves prennent conscience de ce qu’ils ont appris/acquis en classe, et qu’ils soient capable de verbaliser. </a:t>
            </a:r>
          </a:p>
          <a:p>
            <a:pPr marL="0" indent="0">
              <a:buNone/>
            </a:pPr>
            <a:endParaRPr lang="fr-FR" dirty="0"/>
          </a:p>
          <a:p>
            <a:r>
              <a:rPr lang="fr-FR" dirty="0" smtClean="0"/>
              <a:t>Chaque semaine, les élèves se réunissent autour de l’arbre de la classe afin de débattre sur les connaissances et compétences travaillées en classe durant la semaine. Quand un consensus de fait autour de la dénomination de la compétence/des connaissances travaillées, elle est écrite sur une feuille qui complète l’arbre. </a:t>
            </a:r>
          </a:p>
          <a:p>
            <a:endParaRPr lang="fr-FR" dirty="0"/>
          </a:p>
          <a:p>
            <a:r>
              <a:rPr lang="fr-FR" dirty="0" smtClean="0"/>
              <a:t>A chaque période, on change le « modèle » de feuille afin que les élèves puissent situer percevoir la somme des connaissances et compétences travaillées au cours de l’année. </a:t>
            </a:r>
          </a:p>
          <a:p>
            <a:pPr marL="0" indent="0">
              <a:buNone/>
            </a:pPr>
            <a:r>
              <a:rPr lang="fr-FR" dirty="0" smtClean="0"/>
              <a:t> </a:t>
            </a:r>
            <a:endParaRPr lang="fr-FR" dirty="0"/>
          </a:p>
        </p:txBody>
      </p:sp>
    </p:spTree>
    <p:extLst>
      <p:ext uri="{BB962C8B-B14F-4D97-AF65-F5344CB8AC3E}">
        <p14:creationId xmlns:p14="http://schemas.microsoft.com/office/powerpoint/2010/main" val="3304028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Exemple d’outil : l’arbre des connaissances </a:t>
            </a:r>
            <a:r>
              <a:rPr lang="fr-FR" dirty="0" smtClean="0"/>
              <a:t>de l’élève</a:t>
            </a:r>
            <a:endParaRPr lang="fr-FR" dirty="0"/>
          </a:p>
        </p:txBody>
      </p:sp>
      <p:sp>
        <p:nvSpPr>
          <p:cNvPr id="3" name="Espace réservé du contenu 2"/>
          <p:cNvSpPr>
            <a:spLocks noGrp="1"/>
          </p:cNvSpPr>
          <p:nvPr>
            <p:ph idx="1"/>
          </p:nvPr>
        </p:nvSpPr>
        <p:spPr/>
        <p:txBody>
          <a:bodyPr>
            <a:normAutofit lnSpcReduction="10000"/>
          </a:bodyPr>
          <a:lstStyle/>
          <a:p>
            <a:pPr marL="0" indent="0">
              <a:buNone/>
            </a:pPr>
            <a:r>
              <a:rPr lang="fr-FR" dirty="0" smtClean="0"/>
              <a:t>I</a:t>
            </a:r>
            <a:r>
              <a:rPr lang="fr-FR" b="1" u="sng" dirty="0" smtClean="0"/>
              <a:t>dée: </a:t>
            </a:r>
            <a:r>
              <a:rPr lang="fr-FR" dirty="0" smtClean="0"/>
              <a:t>quand un élève a atteint un objectif d’apprentissage de l’évaluation, il prend la feuille de l’arbre qui lui correspond puis il la colle sur son arbre.</a:t>
            </a:r>
          </a:p>
          <a:p>
            <a:pPr>
              <a:buFont typeface="Symbol" charset="0"/>
              <a:buChar char=""/>
            </a:pPr>
            <a:r>
              <a:rPr lang="fr-FR" dirty="0" smtClean="0"/>
              <a:t>Cela amène l’élève a prendre conscience de ses connaissances et compétences. </a:t>
            </a:r>
          </a:p>
          <a:p>
            <a:pPr>
              <a:buFont typeface="Symbol" charset="0"/>
              <a:buChar char=""/>
            </a:pPr>
            <a:r>
              <a:rPr lang="fr-FR" dirty="0"/>
              <a:t>Cela signifie qu’il a des connaissances sur le sujet et qu’il peut être un référent pour les autres élèves lorsqu’ils ont une difficulté. </a:t>
            </a:r>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202631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7-01-15 à 17.17.28.png"/>
          <p:cNvPicPr>
            <a:picLocks noGrp="1" noChangeAspect="1"/>
          </p:cNvPicPr>
          <p:nvPr>
            <p:ph idx="1"/>
          </p:nvPr>
        </p:nvPicPr>
        <p:blipFill>
          <a:blip r:embed="rId2">
            <a:extLst>
              <a:ext uri="{28A0092B-C50C-407E-A947-70E740481C1C}">
                <a14:useLocalDpi xmlns:a14="http://schemas.microsoft.com/office/drawing/2010/main" val="0"/>
              </a:ext>
            </a:extLst>
          </a:blip>
          <a:srcRect l="-64148" r="-64148"/>
          <a:stretch>
            <a:fillRect/>
          </a:stretch>
        </p:blipFill>
        <p:spPr>
          <a:xfrm>
            <a:off x="683568" y="404664"/>
            <a:ext cx="8733656" cy="6071778"/>
          </a:xfrm>
        </p:spPr>
      </p:pic>
    </p:spTree>
    <p:extLst>
      <p:ext uri="{BB962C8B-B14F-4D97-AF65-F5344CB8AC3E}">
        <p14:creationId xmlns:p14="http://schemas.microsoft.com/office/powerpoint/2010/main" val="2608834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a:bodyPr>
          <a:lstStyle/>
          <a:p>
            <a:endParaRPr lang="fr-FR" dirty="0"/>
          </a:p>
          <a:p>
            <a:pPr marL="0" indent="0">
              <a:buNone/>
            </a:pPr>
            <a:endParaRPr lang="fr-FR" dirty="0"/>
          </a:p>
        </p:txBody>
      </p:sp>
      <p:pic>
        <p:nvPicPr>
          <p:cNvPr id="4" name="Image 3" descr="Capture d’écran 2017-01-15 à 17.02.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548680"/>
            <a:ext cx="5184576" cy="6137001"/>
          </a:xfrm>
          <a:prstGeom prst="rect">
            <a:avLst/>
          </a:prstGeom>
        </p:spPr>
      </p:pic>
    </p:spTree>
    <p:extLst>
      <p:ext uri="{BB962C8B-B14F-4D97-AF65-F5344CB8AC3E}">
        <p14:creationId xmlns:p14="http://schemas.microsoft.com/office/powerpoint/2010/main" val="2284444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Des outils, des dispositifs qui fonctionnent…</a:t>
            </a:r>
            <a:endParaRPr lang="fr-FR" dirty="0"/>
          </a:p>
        </p:txBody>
      </p:sp>
      <p:sp>
        <p:nvSpPr>
          <p:cNvPr id="3" name="Espace réservé du contenu 2"/>
          <p:cNvSpPr>
            <a:spLocks noGrp="1"/>
          </p:cNvSpPr>
          <p:nvPr>
            <p:ph idx="1"/>
          </p:nvPr>
        </p:nvSpPr>
        <p:spPr/>
        <p:txBody>
          <a:bodyPr/>
          <a:lstStyle/>
          <a:p>
            <a:pPr marL="0" indent="0">
              <a:buNone/>
            </a:pPr>
            <a:r>
              <a:rPr lang="fr-FR" dirty="0" smtClean="0"/>
              <a:t>Par 5, lister des outils</a:t>
            </a:r>
            <a:r>
              <a:rPr lang="fr-FR" smtClean="0"/>
              <a:t>, des dispositifs </a:t>
            </a:r>
            <a:r>
              <a:rPr lang="fr-FR" dirty="0" smtClean="0"/>
              <a:t>qui sont efficaces en classe.</a:t>
            </a:r>
          </a:p>
          <a:p>
            <a:pPr marL="0" indent="0">
              <a:buNone/>
            </a:pPr>
            <a:endParaRPr lang="fr-FR" dirty="0"/>
          </a:p>
        </p:txBody>
      </p:sp>
    </p:spTree>
    <p:extLst>
      <p:ext uri="{BB962C8B-B14F-4D97-AF65-F5344CB8AC3E}">
        <p14:creationId xmlns:p14="http://schemas.microsoft.com/office/powerpoint/2010/main" val="1450170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Cadrage :La loi de refondation de l’école du 8 juillet 2013</a:t>
            </a:r>
            <a:endParaRPr lang="fr-FR" dirty="0"/>
          </a:p>
        </p:txBody>
      </p:sp>
      <p:sp>
        <p:nvSpPr>
          <p:cNvPr id="3" name="Espace réservé du contenu 2"/>
          <p:cNvSpPr>
            <a:spLocks noGrp="1"/>
          </p:cNvSpPr>
          <p:nvPr>
            <p:ph idx="1"/>
          </p:nvPr>
        </p:nvSpPr>
        <p:spPr/>
        <p:txBody>
          <a:bodyPr>
            <a:normAutofit fontScale="92500"/>
          </a:bodyPr>
          <a:lstStyle/>
          <a:p>
            <a:pPr marL="0" indent="0">
              <a:buNone/>
            </a:pPr>
            <a:r>
              <a:rPr lang="fr-FR" b="1" u="sng" dirty="0" smtClean="0"/>
              <a:t>Constat :</a:t>
            </a:r>
          </a:p>
          <a:p>
            <a:pPr>
              <a:buFontTx/>
              <a:buChar char="-"/>
            </a:pPr>
            <a:r>
              <a:rPr lang="fr-FR" dirty="0" smtClean="0"/>
              <a:t>20 % des élèves quittent l’école sans diplôme.</a:t>
            </a:r>
          </a:p>
          <a:p>
            <a:pPr>
              <a:buFontTx/>
              <a:buChar char="-"/>
            </a:pPr>
            <a:r>
              <a:rPr lang="fr-FR" dirty="0" smtClean="0"/>
              <a:t>Résultats de l’enquête PISA 2012 décevants</a:t>
            </a:r>
            <a:r>
              <a:rPr lang="fr-FR" dirty="0"/>
              <a:t>.</a:t>
            </a:r>
            <a:endParaRPr lang="fr-FR" dirty="0" smtClean="0"/>
          </a:p>
          <a:p>
            <a:pPr marL="0" indent="0">
              <a:buNone/>
            </a:pPr>
            <a:r>
              <a:rPr lang="fr-FR" b="1" u="sng" dirty="0" smtClean="0"/>
              <a:t>Les enjeux :</a:t>
            </a:r>
          </a:p>
          <a:p>
            <a:pPr marL="0" indent="0">
              <a:buNone/>
            </a:pPr>
            <a:r>
              <a:rPr lang="fr-FR" dirty="0" smtClean="0"/>
              <a:t>Une école juste pour tous et exigeante pour chacun.</a:t>
            </a:r>
          </a:p>
          <a:p>
            <a:pPr marL="0" indent="0">
              <a:buNone/>
            </a:pPr>
            <a:r>
              <a:rPr lang="fr-FR" dirty="0" smtClean="0"/>
              <a:t>Une école qui propose des apprentissages de qualité et efficace.</a:t>
            </a:r>
          </a:p>
          <a:p>
            <a:pPr marL="0" indent="0">
              <a:buNone/>
            </a:pPr>
            <a:r>
              <a:rPr lang="fr-FR" dirty="0" smtClean="0"/>
              <a:t>Une école qui fait vivre les valeurs de la République.</a:t>
            </a:r>
          </a:p>
          <a:p>
            <a:pPr marL="0" indent="0">
              <a:buNone/>
            </a:pPr>
            <a:endParaRPr lang="fr-FR" dirty="0" smtClean="0"/>
          </a:p>
          <a:p>
            <a:pPr marL="0" indent="0">
              <a:buNone/>
            </a:pPr>
            <a:endParaRPr lang="fr-FR" dirty="0" smtClean="0"/>
          </a:p>
          <a:p>
            <a:pPr marL="0" indent="0">
              <a:buNone/>
            </a:pPr>
            <a:endParaRPr lang="fr-FR" dirty="0" smtClean="0"/>
          </a:p>
          <a:p>
            <a:pPr marL="0" indent="0">
              <a:buNone/>
            </a:pPr>
            <a:endParaRPr lang="fr-FR" dirty="0" smtClean="0"/>
          </a:p>
          <a:p>
            <a:pPr>
              <a:buFontTx/>
              <a:buChar char="-"/>
            </a:pPr>
            <a:endParaRPr lang="fr-FR" dirty="0" smtClean="0"/>
          </a:p>
          <a:p>
            <a:pPr>
              <a:buFontTx/>
              <a:buChar char="-"/>
            </a:pPr>
            <a:endParaRPr lang="fr-FR" dirty="0"/>
          </a:p>
        </p:txBody>
      </p:sp>
    </p:spTree>
    <p:extLst>
      <p:ext uri="{BB962C8B-B14F-4D97-AF65-F5344CB8AC3E}">
        <p14:creationId xmlns:p14="http://schemas.microsoft.com/office/powerpoint/2010/main" val="1511162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La loi de refondation de l’école : 8 juillet 2013</a:t>
            </a:r>
            <a:endParaRPr lang="fr-FR" dirty="0"/>
          </a:p>
        </p:txBody>
      </p:sp>
      <p:sp>
        <p:nvSpPr>
          <p:cNvPr id="5" name="Espace réservé du contenu 4"/>
          <p:cNvSpPr>
            <a:spLocks noGrp="1"/>
          </p:cNvSpPr>
          <p:nvPr>
            <p:ph idx="1"/>
          </p:nvPr>
        </p:nvSpPr>
        <p:spPr/>
        <p:txBody>
          <a:bodyPr>
            <a:normAutofit fontScale="77500" lnSpcReduction="20000"/>
          </a:bodyPr>
          <a:lstStyle/>
          <a:p>
            <a:pPr marL="0" indent="0">
              <a:buNone/>
            </a:pPr>
            <a:r>
              <a:rPr lang="fr-FR" dirty="0" smtClean="0"/>
              <a:t>25 mesures clé pour atteindre les objectifs fixés.</a:t>
            </a:r>
          </a:p>
          <a:p>
            <a:pPr marL="0" indent="0">
              <a:buNone/>
            </a:pPr>
            <a:endParaRPr lang="fr-FR" dirty="0" smtClean="0"/>
          </a:p>
          <a:p>
            <a:pPr>
              <a:buFontTx/>
              <a:buChar char="-"/>
            </a:pPr>
            <a:r>
              <a:rPr lang="fr-FR" dirty="0" smtClean="0"/>
              <a:t>Priorité au primaire,</a:t>
            </a:r>
          </a:p>
          <a:p>
            <a:pPr>
              <a:buFontTx/>
              <a:buChar char="-"/>
            </a:pPr>
            <a:r>
              <a:rPr lang="fr-FR" dirty="0" smtClean="0"/>
              <a:t>Formation des enseignants,</a:t>
            </a:r>
          </a:p>
          <a:p>
            <a:pPr>
              <a:buFontTx/>
              <a:buChar char="-"/>
            </a:pPr>
            <a:r>
              <a:rPr lang="fr-FR" dirty="0" smtClean="0"/>
              <a:t>Nouveaux rythmes scolaires,</a:t>
            </a:r>
          </a:p>
          <a:p>
            <a:pPr>
              <a:buFontTx/>
              <a:buChar char="-"/>
            </a:pPr>
            <a:r>
              <a:rPr lang="fr-FR" dirty="0" smtClean="0"/>
              <a:t>Stratégie du numérique,</a:t>
            </a:r>
          </a:p>
          <a:p>
            <a:pPr>
              <a:buFontTx/>
              <a:buChar char="-"/>
            </a:pPr>
            <a:r>
              <a:rPr lang="fr-FR" dirty="0" smtClean="0"/>
              <a:t>Lutte contre le décrochage scolaire,</a:t>
            </a:r>
          </a:p>
          <a:p>
            <a:pPr>
              <a:buFontTx/>
              <a:buChar char="-"/>
            </a:pPr>
            <a:r>
              <a:rPr lang="fr-FR" dirty="0" smtClean="0"/>
              <a:t>Rénover les programmes,</a:t>
            </a:r>
          </a:p>
          <a:p>
            <a:pPr>
              <a:buFontTx/>
              <a:buChar char="-"/>
            </a:pPr>
            <a:r>
              <a:rPr lang="fr-FR" dirty="0" smtClean="0"/>
              <a:t>Modernisation des métiers de l’enseignement,</a:t>
            </a:r>
          </a:p>
          <a:p>
            <a:pPr>
              <a:buFontTx/>
              <a:buChar char="-"/>
            </a:pPr>
            <a:r>
              <a:rPr lang="fr-FR" dirty="0" smtClean="0"/>
              <a:t>Renforcer l’éducation prioritaire,</a:t>
            </a:r>
          </a:p>
          <a:p>
            <a:pPr>
              <a:buFontTx/>
              <a:buChar char="-"/>
            </a:pPr>
            <a:r>
              <a:rPr lang="fr-FR" dirty="0" smtClean="0"/>
              <a:t>Améliorer le climat scolaire,</a:t>
            </a:r>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277679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Dans cette logique … </a:t>
            </a:r>
            <a:endParaRPr lang="fr-FR" dirty="0"/>
          </a:p>
        </p:txBody>
      </p:sp>
      <p:sp>
        <p:nvSpPr>
          <p:cNvPr id="3" name="Espace réservé du contenu 2"/>
          <p:cNvSpPr>
            <a:spLocks noGrp="1"/>
          </p:cNvSpPr>
          <p:nvPr>
            <p:ph idx="1"/>
          </p:nvPr>
        </p:nvSpPr>
        <p:spPr/>
        <p:txBody>
          <a:bodyPr>
            <a:normAutofit fontScale="85000" lnSpcReduction="20000"/>
          </a:bodyPr>
          <a:lstStyle/>
          <a:p>
            <a:pPr marL="0" indent="0">
              <a:buNone/>
            </a:pPr>
            <a:r>
              <a:rPr lang="fr-FR" dirty="0" smtClean="0"/>
              <a:t>un socle commun de connaissances, de compétences et de culture, des nouveaux programmes….</a:t>
            </a:r>
          </a:p>
          <a:p>
            <a:pPr marL="0" indent="0">
              <a:buNone/>
            </a:pPr>
            <a:r>
              <a:rPr lang="fr-FR" dirty="0" smtClean="0"/>
              <a:t>Des approches communes aux différents cycles :</a:t>
            </a:r>
          </a:p>
          <a:p>
            <a:pPr>
              <a:buFontTx/>
              <a:buChar char="-"/>
            </a:pPr>
            <a:r>
              <a:rPr lang="fr-FR" dirty="0" smtClean="0"/>
              <a:t>École bienveillante,</a:t>
            </a:r>
          </a:p>
          <a:p>
            <a:pPr>
              <a:buFontTx/>
              <a:buChar char="-"/>
            </a:pPr>
            <a:r>
              <a:rPr lang="fr-FR" dirty="0" smtClean="0"/>
              <a:t>Donner l’envie d’apprendre,</a:t>
            </a:r>
          </a:p>
          <a:p>
            <a:pPr>
              <a:buFontTx/>
              <a:buChar char="-"/>
            </a:pPr>
            <a:r>
              <a:rPr lang="fr-FR" dirty="0" smtClean="0"/>
              <a:t>Développer la curiosité,</a:t>
            </a:r>
          </a:p>
          <a:p>
            <a:pPr>
              <a:buFontTx/>
              <a:buChar char="-"/>
            </a:pPr>
            <a:r>
              <a:rPr lang="fr-FR" dirty="0" smtClean="0"/>
              <a:t>Développer l’autonomie, la prise d’initiative,</a:t>
            </a:r>
          </a:p>
          <a:p>
            <a:pPr>
              <a:buFontTx/>
              <a:buChar char="-"/>
            </a:pPr>
            <a:r>
              <a:rPr lang="fr-FR" dirty="0" smtClean="0"/>
              <a:t>Apprendre à apprendre,</a:t>
            </a:r>
          </a:p>
          <a:p>
            <a:pPr>
              <a:buFontTx/>
              <a:buChar char="-"/>
            </a:pPr>
            <a:r>
              <a:rPr lang="fr-FR" dirty="0" smtClean="0"/>
              <a:t>Utiliser le numérique,</a:t>
            </a:r>
          </a:p>
          <a:p>
            <a:pPr>
              <a:buFontTx/>
              <a:buChar char="-"/>
            </a:pPr>
            <a:r>
              <a:rPr lang="fr-FR" dirty="0" smtClean="0"/>
              <a:t>Développer l’attitude citoyenne,</a:t>
            </a:r>
          </a:p>
          <a:p>
            <a:pPr>
              <a:buFontTx/>
              <a:buChar char="-"/>
            </a:pPr>
            <a:r>
              <a:rPr lang="fr-FR" dirty="0" smtClean="0"/>
              <a:t>Apprendre à coopérer, ….</a:t>
            </a:r>
          </a:p>
          <a:p>
            <a:pPr>
              <a:buFontTx/>
              <a:buChar char="-"/>
            </a:pPr>
            <a:endParaRPr lang="fr-FR" dirty="0"/>
          </a:p>
        </p:txBody>
      </p:sp>
    </p:spTree>
    <p:extLst>
      <p:ext uri="{BB962C8B-B14F-4D97-AF65-F5344CB8AC3E}">
        <p14:creationId xmlns:p14="http://schemas.microsoft.com/office/powerpoint/2010/main" val="987078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L’innovation fait partie de la refondation de l’école</a:t>
            </a:r>
            <a:endParaRPr lang="fr-FR" dirty="0"/>
          </a:p>
        </p:txBody>
      </p:sp>
      <p:sp>
        <p:nvSpPr>
          <p:cNvPr id="3" name="Espace réservé du contenu 2"/>
          <p:cNvSpPr>
            <a:spLocks noGrp="1"/>
          </p:cNvSpPr>
          <p:nvPr>
            <p:ph idx="1"/>
          </p:nvPr>
        </p:nvSpPr>
        <p:spPr/>
        <p:txBody>
          <a:bodyPr/>
          <a:lstStyle/>
          <a:p>
            <a:pPr marL="0" indent="0">
              <a:buNone/>
            </a:pPr>
            <a:r>
              <a:rPr lang="fr-FR" dirty="0" smtClean="0"/>
              <a:t>Des expérimentations, des recherches sont lancées, diffusées…</a:t>
            </a:r>
            <a:endParaRPr lang="fr-FR" dirty="0"/>
          </a:p>
        </p:txBody>
      </p:sp>
    </p:spTree>
    <p:extLst>
      <p:ext uri="{BB962C8B-B14F-4D97-AF65-F5344CB8AC3E}">
        <p14:creationId xmlns:p14="http://schemas.microsoft.com/office/powerpoint/2010/main" val="1040012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exemples …</a:t>
            </a:r>
            <a:endParaRPr lang="fr-FR" dirty="0"/>
          </a:p>
        </p:txBody>
      </p:sp>
      <p:sp>
        <p:nvSpPr>
          <p:cNvPr id="3" name="Espace réservé du contenu 2"/>
          <p:cNvSpPr>
            <a:spLocks noGrp="1"/>
          </p:cNvSpPr>
          <p:nvPr>
            <p:ph idx="1"/>
          </p:nvPr>
        </p:nvSpPr>
        <p:spPr/>
        <p:txBody>
          <a:bodyPr>
            <a:normAutofit fontScale="62500" lnSpcReduction="20000"/>
          </a:bodyPr>
          <a:lstStyle/>
          <a:p>
            <a:pPr marL="0" indent="0">
              <a:buNone/>
            </a:pPr>
            <a:r>
              <a:rPr lang="fr-FR" b="1" u="sng" dirty="0">
                <a:effectLst>
                  <a:outerShdw blurRad="38100" dist="38100" dir="2700000" algn="tl">
                    <a:srgbClr val="000000">
                      <a:alpha val="43137"/>
                    </a:srgbClr>
                  </a:outerShdw>
                </a:effectLst>
              </a:rPr>
              <a:t>Aménagements en maternelle : liaison école-parents</a:t>
            </a:r>
          </a:p>
          <a:p>
            <a:endParaRPr lang="fr-FR" b="1" u="sng" dirty="0">
              <a:effectLst>
                <a:outerShdw blurRad="38100" dist="38100" dir="2700000" algn="tl">
                  <a:srgbClr val="000000">
                    <a:alpha val="43137"/>
                  </a:srgbClr>
                </a:outerShdw>
              </a:effectLst>
            </a:endParaRPr>
          </a:p>
          <a:p>
            <a:pPr marL="0" indent="0">
              <a:buNone/>
            </a:pPr>
            <a:r>
              <a:rPr lang="fr-FR" dirty="0" smtClean="0"/>
              <a:t>Pour </a:t>
            </a:r>
            <a:r>
              <a:rPr lang="fr-FR" dirty="0"/>
              <a:t>permettre aux enseignantes d'être au plus près des besoins des élèves, il nous a semblé important de modifier l'aménagement des classes pour donner plus d'espaces aux coins jeux. Ainsi, il nous est possible de nous centrer sur les expériences vécues par les élèves pour permettre ensuite de proposer des situations d'apprentissages au plus près des besoins.</a:t>
            </a:r>
          </a:p>
          <a:p>
            <a:endParaRPr lang="fr-FR" dirty="0"/>
          </a:p>
          <a:p>
            <a:pPr marL="0" indent="0">
              <a:buNone/>
            </a:pPr>
            <a:r>
              <a:rPr lang="fr-FR" dirty="0"/>
              <a:t> Afin de répondre aux besoins d'éveil d'une grande partie de nos élèves et pour aider les parents à entrer dans cette dynamique, nous proposons une fois par semaine un temps de 45 minutes pendant lesquels nous accueillons des parents. </a:t>
            </a:r>
          </a:p>
          <a:p>
            <a:endParaRPr lang="fr-FR" dirty="0"/>
          </a:p>
          <a:p>
            <a:pPr marL="0" indent="0">
              <a:buNone/>
            </a:pPr>
            <a:r>
              <a:rPr lang="fr-FR" dirty="0"/>
              <a:t>Ce temps permet de proposer des jeux entre enfants, enseignants et parents</a:t>
            </a:r>
          </a:p>
        </p:txBody>
      </p:sp>
    </p:spTree>
    <p:extLst>
      <p:ext uri="{BB962C8B-B14F-4D97-AF65-F5344CB8AC3E}">
        <p14:creationId xmlns:p14="http://schemas.microsoft.com/office/powerpoint/2010/main" val="1963634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568952" cy="5078313"/>
          </a:xfrm>
          <a:prstGeom prst="rect">
            <a:avLst/>
          </a:prstGeom>
        </p:spPr>
        <p:txBody>
          <a:bodyPr wrap="square">
            <a:spAutoFit/>
          </a:bodyPr>
          <a:lstStyle/>
          <a:p>
            <a:r>
              <a:rPr lang="fr-FR" b="1" u="sng" dirty="0" smtClean="0"/>
              <a:t>Exemple  : Chantier </a:t>
            </a:r>
            <a:r>
              <a:rPr lang="fr-FR" b="1" u="sng" dirty="0"/>
              <a:t>d'écriture </a:t>
            </a:r>
            <a:r>
              <a:rPr lang="fr-FR" b="1" u="sng" dirty="0" smtClean="0"/>
              <a:t>: </a:t>
            </a:r>
          </a:p>
          <a:p>
            <a:r>
              <a:rPr lang="fr-FR" dirty="0" smtClean="0"/>
              <a:t> </a:t>
            </a:r>
            <a:r>
              <a:rPr lang="fr-FR" dirty="0"/>
              <a:t>Pour permettre aux enfants de donner du sens à leurs apprentissages et pour permettre un apprentissage du lire/écrire inscrit dans des situations réelles, nous avons mis en place pour les cycles 2 et 3 un dispositif appelé "Chantier d'écriture". Tous les élèves travaillent le même type d'écrit avec une publication bien précise à produire pour la fin du projet</a:t>
            </a:r>
            <a:r>
              <a:rPr lang="fr-FR" dirty="0" smtClean="0"/>
              <a:t>.</a:t>
            </a:r>
          </a:p>
          <a:p>
            <a:r>
              <a:rPr lang="fr-FR" dirty="0" smtClean="0"/>
              <a:t> </a:t>
            </a:r>
          </a:p>
          <a:p>
            <a:r>
              <a:rPr lang="fr-FR" dirty="0" smtClean="0"/>
              <a:t>Tous </a:t>
            </a:r>
            <a:r>
              <a:rPr lang="fr-FR" dirty="0"/>
              <a:t>les jours de 9 h 30 à 10 h 30, les élèves de chaque cycle sont en travail de chantier d'écriture. Ils sont alors avec l'enseignant qui est responsable de la compétence qui sera ressortie comme la plus déficitaire lors de la correction de leur premier jet. </a:t>
            </a:r>
            <a:endParaRPr lang="fr-FR" dirty="0" smtClean="0"/>
          </a:p>
          <a:p>
            <a:endParaRPr lang="fr-FR" dirty="0"/>
          </a:p>
          <a:p>
            <a:r>
              <a:rPr lang="fr-FR" dirty="0" smtClean="0"/>
              <a:t>Ainsi</a:t>
            </a:r>
            <a:r>
              <a:rPr lang="fr-FR" dirty="0"/>
              <a:t>, durant une heure, tous les élèves du cycle sont répartis en fonction de leurs besoins réels. Ce sont ces temps d'apprentissages ciblés qui permettront aux enfants de corriger leurs textes pour qu'ils soient ensuite publiés</a:t>
            </a:r>
            <a:r>
              <a:rPr lang="fr-FR" dirty="0" smtClean="0"/>
              <a:t>.</a:t>
            </a:r>
          </a:p>
          <a:p>
            <a:r>
              <a:rPr lang="fr-FR" dirty="0" smtClean="0"/>
              <a:t> </a:t>
            </a:r>
            <a:r>
              <a:rPr lang="fr-FR" dirty="0"/>
              <a:t>Cela demande un travail en équipe très précis et assez poussé qui permet un suivi des élèves plus efficace. Le travail sur le texte argumentatif permet par exemple aux élèves d'écrire des publicités pour des causes positives. Publicités qui seront ensuite présentées à toute l'école lors d'un forum. </a:t>
            </a:r>
            <a:br>
              <a:rPr lang="fr-FR" dirty="0"/>
            </a:br>
            <a:endParaRPr lang="fr-FR" dirty="0"/>
          </a:p>
        </p:txBody>
      </p:sp>
    </p:spTree>
    <p:extLst>
      <p:ext uri="{BB962C8B-B14F-4D97-AF65-F5344CB8AC3E}">
        <p14:creationId xmlns:p14="http://schemas.microsoft.com/office/powerpoint/2010/main" val="198515795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TotalTime>
  <Words>1868</Words>
  <Application>Microsoft Office PowerPoint</Application>
  <PresentationFormat>Affichage à l'écran (4:3)</PresentationFormat>
  <Paragraphs>197</Paragraphs>
  <Slides>38</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38</vt:i4>
      </vt:variant>
    </vt:vector>
  </HeadingPairs>
  <TitlesOfParts>
    <vt:vector size="40" baseType="lpstr">
      <vt:lpstr>Thème Office</vt:lpstr>
      <vt:lpstr>Adobe Acrobat Document</vt:lpstr>
      <vt:lpstr>Pédagogies innovantes</vt:lpstr>
      <vt:lpstr>Présentation du module de formation</vt:lpstr>
      <vt:lpstr>Introduction</vt:lpstr>
      <vt:lpstr>Cadrage :La loi de refondation de l’école du 8 juillet 2013</vt:lpstr>
      <vt:lpstr>La loi de refondation de l’école : 8 juillet 2013</vt:lpstr>
      <vt:lpstr>Dans cette logique … </vt:lpstr>
      <vt:lpstr>L’innovation fait partie de la refondation de l’école</vt:lpstr>
      <vt:lpstr>Des exemples …</vt:lpstr>
      <vt:lpstr>Présentation PowerPoint</vt:lpstr>
      <vt:lpstr>Quelques références théoriques, quelques modèles….</vt:lpstr>
      <vt:lpstr>Des axes possibles</vt:lpstr>
      <vt:lpstr>Une piste de réflexion : la pédagogie coopérative  </vt:lpstr>
      <vt:lpstr>Présentation PowerPoint</vt:lpstr>
      <vt:lpstr>La pédagogie coopérative</vt:lpstr>
      <vt:lpstr>Des exemples de dispositifs</vt:lpstr>
      <vt:lpstr>Les contrats et plan de travail</vt:lpstr>
      <vt:lpstr>Présentation PowerPoint</vt:lpstr>
      <vt:lpstr>Présentation PowerPoint</vt:lpstr>
      <vt:lpstr>Présentation PowerPoint</vt:lpstr>
      <vt:lpstr>Présentation PowerPoint</vt:lpstr>
      <vt:lpstr>Les ceintures</vt:lpstr>
      <vt:lpstr>Les ceintures de comportement</vt:lpstr>
      <vt:lpstr>Les ceintures de comportement</vt:lpstr>
      <vt:lpstr>Quelques règles : </vt:lpstr>
      <vt:lpstr>Les ceintures de comportement</vt:lpstr>
      <vt:lpstr>Les ceintures de comportement</vt:lpstr>
      <vt:lpstr>Les ceintures de comportement</vt:lpstr>
      <vt:lpstr>Présentation PowerPoint</vt:lpstr>
      <vt:lpstr>Présentation PowerPoint</vt:lpstr>
      <vt:lpstr>L’évaluation positive</vt:lpstr>
      <vt:lpstr>Exemple d’outil : l’arbre des connaissances d’une classe de CP</vt:lpstr>
      <vt:lpstr>La philosophie ? </vt:lpstr>
      <vt:lpstr>Mise en pratique ? </vt:lpstr>
      <vt:lpstr>Quelle organisation pour quels enjeux ?</vt:lpstr>
      <vt:lpstr>Exemple d’outil : l’arbre des connaissances de l’élève</vt:lpstr>
      <vt:lpstr>Présentation PowerPoint</vt:lpstr>
      <vt:lpstr>Présentation PowerPoint</vt:lpstr>
      <vt:lpstr>Des outils, des dispositifs qui fonctionnent…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Pédagogies innovantes</dc:title>
  <dc:creator>Germain</dc:creator>
  <cp:lastModifiedBy>Germain</cp:lastModifiedBy>
  <cp:revision>44</cp:revision>
  <dcterms:created xsi:type="dcterms:W3CDTF">2017-01-11T17:01:57Z</dcterms:created>
  <dcterms:modified xsi:type="dcterms:W3CDTF">2017-01-16T13:49:49Z</dcterms:modified>
</cp:coreProperties>
</file>